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A09497-DD4D-4F6E-9E07-9B31AD8254E8}" v="9" dt="2026-02-11T01:15:21.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8" d="100"/>
          <a:sy n="58" d="100"/>
        </p:scale>
        <p:origin x="964" y="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10.02.2026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Welcome to the technical walkthrough of our PDF-to-structured-data pipeline. This end-to-end workflow transforms scanned well records into machine-readable CSV formats ready for GIS and analytics.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County detection includes a robust validation layer. We don't just take the LLM's word for it; we fuzzy-match the output against a master list and assign a confidence score to highlight records that might need manual review.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Stage G converts the visual dot into spatial coordinates. We map the dot to an 8x8 grid and then translate those indices into standard PLSS quarter-quarter labels like 'NE-SE-SE', making the data GIS-ready.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Our pipeline operates in two parallel branches: one for text and one for visual grid analysis. By processing these separately and merging them via a unique image ID, we maintain modularity and high processing speed.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The final CSV is our primary deliverable. It provides a clean, schema-consistent dataset that combines administrative text data with precise spatial grid coordinates for every processed well record.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Here's a snapshot of the actual output. You can see how the pipeline handles varied inputs—standardizing Section/Township/Range text while simultaneously providing the NW directional codes from the grid analysis.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Traditional CV methods struggle with the 'real world' noise of historical scans. Things like paper speckles or overlapping stamps can easily confuse simple edge detection, which is why we are moving toward a more robust segmentation model.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Our QA strategy relies on built-in signals. By monitoring confidence scores and logging flags like 'No grid detected', we can efficiently isolate failures and route them to a manual review queue, ensuring the final dataset remains high-quality.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This slide explains the geometric transformation from grid indices to geographical coordinates. By using bilinear interpolation within the PLSS section boundaries (retrieved via SQL), we achieve high-precision spatial mapping for every well.</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This overview shows how the post-processing stage consumes the initial extraction results. By joining with the PLSS database via SQL, we obtain the necessary section corners to interpolate precise latitude and longitude coordinates.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This slide showcases the final deliverable: a visual map of the processed well locations. Mapping the computed coordinates allows for spatial validation and immediate identification of any records that may fall outside expected geographic bounds.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Today we will walk through the ten stages of our pipeline, from raw input handling to the final QA and our upcoming move toward deep learning-based segmentation.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Our future roadmap includes building a U-Net specifically for dot segmentation. By training on augmented data that mimics real-world scan noise, we can achieve far more reliable coordinate extraction than current methods.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In conclusion, our pipeline successfully automates the extraction of well data, with a clear roadmap toward even higher reliability via deep learning. We're now open for any questions.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This annotated view shows the critical regions we target: the header for county and location text, and the central grid for spatial coordinates. Our goal is to convert these visual markers into validated database entries.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Before analysis, we convert PDFs to high-resolution OpenCV images. We use a 2x resolution multiplier to ensure that small text and thin grid lines are detectable by our downstream OCR and computer vision algorithms.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Stage B focuses on isolating the grid. Every page is logged: a successful extraction is marked with a green check, while pages lacking a grid are flagged. This logging is crucial for auditing the pipeline's coverage.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Our combined detection algorithm uses a 'best of many' strategy. By running multiple computer vision methods and filtering for expected geometric properties, we ensure high reliability across varied scan conditions.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Stage C introduces the 'Unified Bounding Box'. Instead of individual crops, we group all Section, Township, and Range fields into one image. This preserves the visual context, which is essential for accurate multi-field extraction.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In Stage D, we send the unified STR crop to Google Vision. While the OCR is highly accurate, it still picks up artifacts from the scan, which is why we rely on LLMs in the next step to clean and structure the data.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indent="0" algn="l">
              <a:lnSpc>
                <a:spcPct val="100000"/>
              </a:lnSpc>
            </a:pPr>
            <a:r>
              <a:rPr lang="en-US" sz="1400" b="0" i="0" u="none" strike="noStrike">
                <a:solidFill>
                  <a:srgbClr val="000000"/>
                </a:solidFill>
              </a:rPr>
              <a:t>Stage E uses Gemini to parse the images and OCR results. Its primary value is normalization—taking various handwriting or typing styles for Section, Township, and Range and turning them into a consistent format.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zh-C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默认主题">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5748369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0.sv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7.sv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32.sv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8.sv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sv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a:off x="1285875" y="3302000"/>
            <a:ext cx="2263032" cy="3302000"/>
          </a:xfrm>
          <a:prstGeom prst="roundRect">
            <a:avLst>
              <a:gd name="adj" fmla="val 0"/>
            </a:avLst>
          </a:prstGeom>
          <a:noFill/>
          <a:ln w="25400" cap="flat" cmpd="sng">
            <a:noFill/>
            <a:prstDash val="solid"/>
            <a:round/>
          </a:ln>
        </p:spPr>
      </p:pic>
      <p:sp>
        <p:nvSpPr>
          <p:cNvPr id="3" name="AutoShape 3"/>
          <p:cNvSpPr/>
          <p:nvPr/>
        </p:nvSpPr>
        <p:spPr>
          <a:xfrm>
            <a:off x="0" y="0"/>
            <a:ext cx="12192000" cy="3302000"/>
          </a:xfrm>
          <a:prstGeom prst="roundRect">
            <a:avLst>
              <a:gd name="adj" fmla="val 0"/>
            </a:avLst>
          </a:prstGeom>
          <a:solidFill>
            <a:srgbClr val="FCFCFC">
              <a:alpha val="100000"/>
            </a:srgbClr>
          </a:solidFill>
          <a:ln w="25400" cap="flat" cmpd="sng">
            <a:noFill/>
            <a:prstDash val="solid"/>
            <a:round/>
          </a:ln>
        </p:spPr>
        <p:txBody>
          <a:bodyPr vert="horz" wrap="square" lIns="0" tIns="0" rIns="0" bIns="0" rtlCol="0" anchor="ctr" anchorCtr="0"/>
          <a:lstStyle/>
          <a:p>
            <a:pPr algn="ctr">
              <a:defRPr/>
            </a:pPr>
            <a:endParaRPr/>
          </a:p>
        </p:txBody>
      </p:sp>
      <p:sp>
        <p:nvSpPr>
          <p:cNvPr id="4" name="AutoShape 4"/>
          <p:cNvSpPr/>
          <p:nvPr/>
        </p:nvSpPr>
        <p:spPr>
          <a:xfrm>
            <a:off x="635000" y="635000"/>
            <a:ext cx="10922000" cy="1016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200" b="1" i="0" u="none" strike="noStrike">
                <a:solidFill>
                  <a:srgbClr val="1F2D5C"/>
                </a:solidFill>
                <a:latin typeface="Montserrat"/>
                <a:ea typeface="Montserrat"/>
                <a:cs typeface="Montserrat"/>
                <a:sym typeface="Montserrat"/>
              </a:rPr>
              <a:t>PDF to Structured Well Location Data</a:t>
            </a:r>
            <a:endParaRPr lang="en-US" sz="1100"/>
          </a:p>
        </p:txBody>
      </p:sp>
      <p:sp>
        <p:nvSpPr>
          <p:cNvPr id="5" name="AutoShape 5"/>
          <p:cNvSpPr/>
          <p:nvPr/>
        </p:nvSpPr>
        <p:spPr>
          <a:xfrm>
            <a:off x="635000" y="1651000"/>
            <a:ext cx="10922000" cy="508000"/>
          </a:xfrm>
          <a:prstGeom prst="rect">
            <a:avLst/>
          </a:prstGeom>
          <a:noFill/>
          <a:ln w="12700" cap="flat" cmpd="sng">
            <a:noFill/>
            <a:prstDash val="solid"/>
            <a:round/>
          </a:ln>
        </p:spPr>
        <p:txBody>
          <a:bodyPr vert="horz" wrap="square" lIns="0" tIns="0" rIns="0" bIns="0" rtlCol="0" anchor="t" anchorCtr="0">
            <a:normAutofit/>
          </a:bodyPr>
          <a:lstStyle/>
          <a:p>
            <a:pPr indent="0" algn="l">
              <a:lnSpc>
                <a:spcPct val="125000"/>
              </a:lnSpc>
              <a:defRPr/>
            </a:pPr>
            <a:r>
              <a:rPr lang="en-US" sz="2000" b="0" i="0" u="none" strike="noStrike">
                <a:solidFill>
                  <a:srgbClr val="3A5BC7"/>
                </a:solidFill>
                <a:latin typeface="Montserrat"/>
                <a:ea typeface="Montserrat"/>
                <a:cs typeface="Montserrat"/>
                <a:sym typeface="Montserrat"/>
              </a:rPr>
              <a:t>End-to-End Pipeline: Data Flow • Transformations • ML Improvements</a:t>
            </a:r>
            <a:endParaRPr lang="en-US" sz="1100"/>
          </a:p>
        </p:txBody>
      </p:sp>
      <p:sp>
        <p:nvSpPr>
          <p:cNvPr id="6" name="AutoShape 6"/>
          <p:cNvSpPr/>
          <p:nvPr/>
        </p:nvSpPr>
        <p:spPr>
          <a:xfrm>
            <a:off x="635000" y="2413000"/>
            <a:ext cx="5080000" cy="381000"/>
          </a:xfrm>
          <a:prstGeom prst="rect">
            <a:avLst/>
          </a:prstGeom>
          <a:noFill/>
          <a:ln w="12700" cap="flat" cmpd="sng">
            <a:noFill/>
            <a:prstDash val="solid"/>
            <a:round/>
          </a:ln>
        </p:spPr>
        <p:txBody>
          <a:bodyPr vert="horz" wrap="square" lIns="0" tIns="0" rIns="0" bIns="0" rtlCol="0" anchor="t" anchorCtr="0">
            <a:normAutofit/>
          </a:bodyPr>
          <a:lstStyle/>
          <a:p>
            <a:pPr indent="0" algn="l">
              <a:lnSpc>
                <a:spcPct val="125000"/>
              </a:lnSpc>
              <a:defRPr/>
            </a:pPr>
            <a:r>
              <a:rPr lang="en-US" sz="1400" b="0" i="0" u="none" strike="noStrike">
                <a:solidFill>
                  <a:srgbClr val="8D8D8D"/>
                </a:solidFill>
                <a:latin typeface="Noto Sans"/>
                <a:ea typeface="Noto Sans"/>
                <a:cs typeface="Noto Sans"/>
                <a:sym typeface="Noto Sans"/>
              </a:rPr>
              <a:t>Akshay Kumar Mundrathi</a:t>
            </a:r>
            <a:endParaRPr lang="en-US" sz="1100"/>
          </a:p>
        </p:txBody>
      </p:sp>
      <p:sp>
        <p:nvSpPr>
          <p:cNvPr id="7" name="AutoShape 7"/>
          <p:cNvSpPr/>
          <p:nvPr/>
        </p:nvSpPr>
        <p:spPr>
          <a:xfrm>
            <a:off x="9652000" y="2413000"/>
            <a:ext cx="1905000" cy="381000"/>
          </a:xfrm>
          <a:prstGeom prst="rect">
            <a:avLst/>
          </a:prstGeom>
          <a:noFill/>
          <a:ln w="12700" cap="flat" cmpd="sng">
            <a:noFill/>
            <a:prstDash val="solid"/>
            <a:round/>
          </a:ln>
        </p:spPr>
        <p:txBody>
          <a:bodyPr vert="horz" wrap="square" lIns="0" tIns="0" rIns="0" bIns="0" rtlCol="0" anchor="t" anchorCtr="0">
            <a:normAutofit/>
          </a:bodyPr>
          <a:lstStyle/>
          <a:p>
            <a:pPr indent="0" algn="r">
              <a:lnSpc>
                <a:spcPct val="125000"/>
              </a:lnSpc>
              <a:defRPr/>
            </a:pPr>
            <a:r>
              <a:rPr lang="en-US" sz="1400" b="0" i="0" u="none" strike="noStrike">
                <a:solidFill>
                  <a:srgbClr val="8D8D8D"/>
                </a:solidFill>
                <a:latin typeface="Noto Sans"/>
                <a:ea typeface="Noto Sans"/>
                <a:cs typeface="Noto Sans"/>
                <a:sym typeface="Noto Sans"/>
              </a:rPr>
              <a:t>Feb 10, 2026</a:t>
            </a:r>
            <a:endParaRPr lang="en-US" sz="1100"/>
          </a:p>
        </p:txBody>
      </p:sp>
      <p:cxnSp>
        <p:nvCxnSpPr>
          <p:cNvPr id="8" name="Connector 8"/>
          <p:cNvCxnSpPr/>
          <p:nvPr/>
        </p:nvCxnSpPr>
        <p:spPr>
          <a:xfrm rot="-3997">
            <a:off x="633099" y="2279650"/>
            <a:ext cx="10922015" cy="12700"/>
          </a:xfrm>
          <a:prstGeom prst="straightConnector1">
            <a:avLst/>
          </a:prstGeom>
          <a:solidFill>
            <a:srgbClr val="DEE0E3">
              <a:alpha val="100000"/>
            </a:srgbClr>
          </a:solidFill>
          <a:ln w="12700" cap="flat" cmpd="sng">
            <a:solidFill>
              <a:srgbClr val="3DB9CF">
                <a:alpha val="30000"/>
              </a:srgbClr>
            </a:solidFill>
            <a:prstDash val="solid"/>
            <a:miter lim="8000000"/>
            <a:headEnd type="none" w="med" len="med"/>
            <a:tailEnd type="none" w="med" len="med"/>
          </a:ln>
        </p:spPr>
      </p:cxnSp>
      <p:sp>
        <p:nvSpPr>
          <p:cNvPr id="9" name="AutoShape 9"/>
          <p:cNvSpPr/>
          <p:nvPr/>
        </p:nvSpPr>
        <p:spPr>
          <a:xfrm>
            <a:off x="5027475" y="3302000"/>
            <a:ext cx="6223000" cy="3416300"/>
          </a:xfrm>
          <a:prstGeom prst="rect">
            <a:avLst/>
          </a:prstGeom>
          <a:noFill/>
          <a:ln w="12700" cap="flat" cmpd="sng">
            <a:noFill/>
            <a:prstDash val="solid"/>
            <a:round/>
          </a:ln>
        </p:spPr>
        <p:txBody>
          <a:bodyPr vert="horz" wrap="square" lIns="0" tIns="0" rIns="0" bIns="0" rtlCol="0" anchor="ctr" anchorCtr="0"/>
          <a:lstStyle/>
          <a:p>
            <a:pPr marL="203200" indent="-203200" algn="l">
              <a:lnSpc>
                <a:spcPct val="125000"/>
              </a:lnSpc>
              <a:buClr>
                <a:srgbClr val="1F2329"/>
              </a:buClr>
              <a:buChar char="•"/>
              <a:defRPr/>
            </a:pPr>
            <a:r>
              <a:rPr lang="en-US" sz="1600" b="0" i="0" u="none" strike="noStrike" dirty="0">
                <a:solidFill>
                  <a:srgbClr val="1F2329"/>
                </a:solidFill>
                <a:latin typeface="Noto Sans SC"/>
                <a:ea typeface="Noto Sans SC"/>
                <a:cs typeface="Noto Sans SC"/>
                <a:sym typeface="Noto Sans SC"/>
              </a:rPr>
              <a:t>Raw document of well record in pdf format.</a:t>
            </a:r>
            <a:endParaRPr lang="en-US" sz="1100" dirty="0"/>
          </a:p>
          <a:p>
            <a:pPr marL="203200" indent="-203200" algn="l">
              <a:lnSpc>
                <a:spcPct val="125000"/>
              </a:lnSpc>
              <a:buClr>
                <a:srgbClr val="1F2329"/>
              </a:buClr>
              <a:buChar char="•"/>
            </a:pPr>
            <a:r>
              <a:rPr lang="en-US" sz="1600" b="0" i="0" u="none" strike="noStrike" dirty="0">
                <a:solidFill>
                  <a:srgbClr val="1F2329"/>
                </a:solidFill>
                <a:latin typeface="Noto Sans SC"/>
                <a:ea typeface="Noto Sans SC"/>
                <a:cs typeface="Noto Sans SC"/>
                <a:sym typeface="Noto Sans SC"/>
              </a:rPr>
              <a:t>Converted it into pixels.</a:t>
            </a:r>
          </a:p>
          <a:p>
            <a:pPr marL="203200" indent="-203200" algn="l">
              <a:lnSpc>
                <a:spcPct val="125000"/>
              </a:lnSpc>
              <a:buClr>
                <a:srgbClr val="1F2329"/>
              </a:buClr>
              <a:buChar char="•"/>
            </a:pPr>
            <a:r>
              <a:rPr lang="en-US" sz="1600" b="0" i="0" u="none" strike="noStrike" dirty="0">
                <a:solidFill>
                  <a:srgbClr val="1F2329"/>
                </a:solidFill>
                <a:latin typeface="Noto Sans SC"/>
                <a:ea typeface="Noto Sans SC"/>
                <a:cs typeface="Noto Sans SC"/>
                <a:sym typeface="Noto Sans SC"/>
              </a:rPr>
              <a:t>Extracted necessary information by various techniques.</a:t>
            </a:r>
          </a:p>
          <a:p>
            <a:pPr marL="203200" indent="-203200" algn="l">
              <a:lnSpc>
                <a:spcPct val="125000"/>
              </a:lnSpc>
              <a:buClr>
                <a:srgbClr val="1F2329"/>
              </a:buClr>
              <a:buChar char="•"/>
            </a:pPr>
            <a:r>
              <a:rPr lang="en-US" sz="1600" b="0" i="0" u="none" strike="noStrike" dirty="0">
                <a:solidFill>
                  <a:srgbClr val="1F2329"/>
                </a:solidFill>
                <a:latin typeface="Noto Sans SC"/>
                <a:ea typeface="Noto Sans SC"/>
                <a:cs typeface="Noto Sans SC"/>
                <a:sym typeface="Noto Sans SC"/>
              </a:rPr>
              <a:t>Segregated information such as Section, Township, Range, precise dot location (U-Net  model) with respect to the grid corners into excel sheets.</a:t>
            </a:r>
          </a:p>
          <a:p>
            <a:pPr marL="203200" indent="-203200" algn="l">
              <a:lnSpc>
                <a:spcPct val="125000"/>
              </a:lnSpc>
              <a:buClr>
                <a:srgbClr val="1F2329"/>
              </a:buClr>
              <a:buChar char="•"/>
            </a:pPr>
            <a:r>
              <a:rPr lang="en-US" sz="1600" b="0" i="0" u="none" strike="noStrike" dirty="0">
                <a:solidFill>
                  <a:srgbClr val="1F2329"/>
                </a:solidFill>
                <a:latin typeface="Noto Sans SC"/>
                <a:ea typeface="Noto Sans SC"/>
                <a:cs typeface="Noto Sans SC"/>
                <a:sym typeface="Noto Sans SC"/>
              </a:rPr>
              <a:t>Transformed into query loads.</a:t>
            </a:r>
          </a:p>
          <a:p>
            <a:pPr marL="203200" indent="-203200" algn="l">
              <a:lnSpc>
                <a:spcPct val="125000"/>
              </a:lnSpc>
              <a:buClr>
                <a:srgbClr val="1F2329"/>
              </a:buClr>
              <a:buChar char="•"/>
            </a:pPr>
            <a:r>
              <a:rPr lang="en-US" sz="1600" b="0" i="0" u="none" strike="noStrike" dirty="0">
                <a:solidFill>
                  <a:srgbClr val="1F2329"/>
                </a:solidFill>
                <a:latin typeface="Noto Sans SC"/>
                <a:ea typeface="Noto Sans SC"/>
                <a:cs typeface="Noto Sans SC"/>
                <a:sym typeface="Noto Sans SC"/>
              </a:rPr>
              <a:t>Performed SQL queries on AWS RDS to get latitude and longitude from Section, Township, Range, precise dot location with respect to the grid corners. </a:t>
            </a:r>
          </a:p>
          <a:p>
            <a:pPr marL="203200" indent="-203200" algn="l">
              <a:lnSpc>
                <a:spcPct val="125000"/>
              </a:lnSpc>
              <a:buClr>
                <a:srgbClr val="1F2329"/>
              </a:buClr>
              <a:buChar char="•"/>
            </a:pPr>
            <a:r>
              <a:rPr lang="en-US" sz="1600" b="0" i="0" u="none" strike="noStrike" dirty="0">
                <a:solidFill>
                  <a:srgbClr val="1F2329"/>
                </a:solidFill>
                <a:latin typeface="Noto Sans SC"/>
                <a:ea typeface="Noto Sans SC"/>
                <a:cs typeface="Noto Sans SC"/>
                <a:sym typeface="Noto Sans SC"/>
              </a:rPr>
              <a:t>Populate map with the well locations.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Stage F — County Detection &amp; Confidence</a:t>
            </a:r>
            <a:endParaRPr lang="en-US" sz="1100"/>
          </a:p>
        </p:txBody>
      </p:sp>
      <p:sp>
        <p:nvSpPr>
          <p:cNvPr id="3" name="AutoShape 3"/>
          <p:cNvSpPr/>
          <p:nvPr/>
        </p:nvSpPr>
        <p:spPr>
          <a:xfrm>
            <a:off x="635000" y="1397000"/>
            <a:ext cx="5715000" cy="4826000"/>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indent="0" algn="l">
              <a:lnSpc>
                <a:spcPct val="125000"/>
              </a:lnSpc>
              <a:defRPr/>
            </a:pPr>
            <a:r>
              <a:rPr lang="en-US" sz="1800" i="0" u="none" strike="noStrike" dirty="0">
                <a:solidFill>
                  <a:srgbClr val="3A5BC7"/>
                </a:solidFill>
                <a:latin typeface="Noto Sans"/>
                <a:ea typeface="Noto Sans"/>
                <a:cs typeface="Noto Sans"/>
                <a:sym typeface="Noto Sans"/>
              </a:rPr>
              <a:t>County Extraction Pipeline:</a:t>
            </a:r>
            <a:endParaRPr lang="en-US" sz="1100" dirty="0"/>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LLM Pass 1: Gemini detects the county name from the localized header crop.</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Fuzzy Matching: Raw response is compared against a </a:t>
            </a:r>
            <a:r>
              <a:rPr lang="en-US" sz="1800" i="1" u="none" strike="noStrike" dirty="0">
                <a:solidFill>
                  <a:srgbClr val="1F2D5C"/>
                </a:solidFill>
                <a:latin typeface="Noto Sans"/>
                <a:ea typeface="Noto Sans"/>
                <a:cs typeface="Noto Sans"/>
                <a:sym typeface="Noto Sans"/>
              </a:rPr>
              <a:t>canonical list</a:t>
            </a:r>
            <a:r>
              <a:rPr lang="en-US" sz="1800" i="0" u="none" strike="noStrike" dirty="0">
                <a:solidFill>
                  <a:srgbClr val="1F2D5C"/>
                </a:solidFill>
                <a:latin typeface="Noto Sans"/>
                <a:ea typeface="Noto Sans"/>
                <a:cs typeface="Noto Sans"/>
                <a:sym typeface="Noto Sans"/>
              </a:rPr>
              <a:t> of known counties.</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Confidence Scoring: Based on match quality and LLM certainty.</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Fallback Strategy: The Pass2_Used flag tracks if a secondary analysis was required.</a:t>
            </a:r>
          </a:p>
        </p:txBody>
      </p:sp>
      <p:sp>
        <p:nvSpPr>
          <p:cNvPr id="4" name="AutoShape 4"/>
          <p:cNvSpPr/>
          <p:nvPr/>
        </p:nvSpPr>
        <p:spPr>
          <a:xfrm>
            <a:off x="6604000" y="1397000"/>
            <a:ext cx="4953000" cy="4826000"/>
          </a:xfrm>
          <a:prstGeom prst="roundRect">
            <a:avLst>
              <a:gd name="adj" fmla="val 3157"/>
            </a:avLst>
          </a:prstGeom>
          <a:solidFill>
            <a:srgbClr val="3A5BC7">
              <a:alpha val="5000"/>
            </a:srgbClr>
          </a:solidFill>
          <a:ln w="12700" cap="flat" cmpd="sng">
            <a:solidFill>
              <a:srgbClr val="3A5BC7">
                <a:alpha val="20000"/>
              </a:srgbClr>
            </a:solidFill>
            <a:prstDash val="solid"/>
            <a:round/>
          </a:ln>
        </p:spPr>
        <p:txBody>
          <a:bodyPr vert="horz" wrap="square" lIns="254000" tIns="254000" rIns="0" bIns="0" rtlCol="0" anchor="t" anchorCtr="0">
            <a:normAutofit/>
          </a:bodyPr>
          <a:lstStyle/>
          <a:p>
            <a:pPr indent="0" algn="l">
              <a:lnSpc>
                <a:spcPct val="125000"/>
              </a:lnSpc>
              <a:defRPr/>
            </a:pPr>
            <a:r>
              <a:rPr lang="en-US" sz="1600" b="1" i="0" u="none" strike="noStrike" dirty="0">
                <a:solidFill>
                  <a:srgbClr val="3A5BC7"/>
                </a:solidFill>
                <a:latin typeface="Noto Sans"/>
                <a:ea typeface="Noto Sans"/>
                <a:cs typeface="Noto Sans"/>
                <a:sym typeface="Noto Sans"/>
              </a:rPr>
              <a:t>Data Field Management:</a:t>
            </a:r>
            <a:endParaRPr lang="en-US" sz="1100" dirty="0"/>
          </a:p>
          <a:p>
            <a:pPr indent="0" algn="l">
              <a:lnSpc>
                <a:spcPct val="125000"/>
              </a:lnSpc>
            </a:pPr>
            <a:r>
              <a:rPr lang="en-US" sz="1600" b="1" i="0" u="none" strike="noStrike" dirty="0">
                <a:solidFill>
                  <a:srgbClr val="1F2D5C"/>
                </a:solidFill>
                <a:latin typeface="Noto Sans"/>
                <a:ea typeface="Noto Sans"/>
                <a:cs typeface="Noto Sans"/>
                <a:sym typeface="Noto Sans"/>
              </a:rPr>
              <a:t>• Detected County:</a:t>
            </a:r>
            <a:r>
              <a:rPr lang="en-US" sz="1600" b="0" i="0" u="none" strike="noStrike" dirty="0">
                <a:solidFill>
                  <a:srgbClr val="1F2D5C"/>
                </a:solidFill>
                <a:latin typeface="Noto Sans"/>
                <a:ea typeface="Noto Sans"/>
                <a:cs typeface="Noto Sans"/>
                <a:sym typeface="Noto Sans"/>
              </a:rPr>
              <a:t> Standardized name.</a:t>
            </a:r>
          </a:p>
          <a:p>
            <a:pPr indent="0" algn="l">
              <a:lnSpc>
                <a:spcPct val="125000"/>
              </a:lnSpc>
            </a:pPr>
            <a:r>
              <a:rPr lang="en-US" sz="1600" b="1" i="0" u="none" strike="noStrike" dirty="0">
                <a:solidFill>
                  <a:srgbClr val="1F2D5C"/>
                </a:solidFill>
                <a:latin typeface="Noto Sans"/>
                <a:ea typeface="Noto Sans"/>
                <a:cs typeface="Noto Sans"/>
                <a:sym typeface="Noto Sans"/>
              </a:rPr>
              <a:t>• Confidence:</a:t>
            </a:r>
            <a:r>
              <a:rPr lang="en-US" sz="1600" b="0" i="0" u="none" strike="noStrike" dirty="0">
                <a:solidFill>
                  <a:srgbClr val="1F2D5C"/>
                </a:solidFill>
                <a:latin typeface="Noto Sans"/>
                <a:ea typeface="Noto Sans"/>
                <a:cs typeface="Noto Sans"/>
                <a:sym typeface="Noto Sans"/>
              </a:rPr>
              <a:t> 0-100 score.</a:t>
            </a:r>
          </a:p>
          <a:p>
            <a:pPr indent="0" algn="l">
              <a:lnSpc>
                <a:spcPct val="125000"/>
              </a:lnSpc>
            </a:pPr>
            <a:r>
              <a:rPr lang="en-US" sz="1600" b="1" i="0" u="none" strike="noStrike" dirty="0">
                <a:solidFill>
                  <a:srgbClr val="1F2D5C"/>
                </a:solidFill>
                <a:latin typeface="Noto Sans"/>
                <a:ea typeface="Noto Sans"/>
                <a:cs typeface="Noto Sans"/>
                <a:sym typeface="Noto Sans"/>
              </a:rPr>
              <a:t>• Pass2_Used:</a:t>
            </a:r>
            <a:r>
              <a:rPr lang="en-US" sz="1600" b="0" i="0" u="none" strike="noStrike" dirty="0">
                <a:solidFill>
                  <a:srgbClr val="1F2D5C"/>
                </a:solidFill>
                <a:latin typeface="Noto Sans"/>
                <a:ea typeface="Noto Sans"/>
                <a:cs typeface="Noto Sans"/>
                <a:sym typeface="Noto Sans"/>
              </a:rPr>
              <a:t> Boolean flag.</a:t>
            </a:r>
          </a:p>
          <a:p>
            <a:pPr indent="0" algn="l">
              <a:lnSpc>
                <a:spcPct val="125000"/>
              </a:lnSpc>
            </a:pPr>
            <a:r>
              <a:rPr lang="en-US" sz="1600" b="1" i="0" u="none" strike="noStrike" dirty="0">
                <a:solidFill>
                  <a:srgbClr val="1F2D5C"/>
                </a:solidFill>
                <a:latin typeface="Noto Sans"/>
                <a:ea typeface="Noto Sans"/>
                <a:cs typeface="Noto Sans"/>
                <a:sym typeface="Noto Sans"/>
              </a:rPr>
              <a:t>• Raw Response:</a:t>
            </a:r>
            <a:r>
              <a:rPr lang="en-US" sz="1600" b="0" i="0" u="none" strike="noStrike" dirty="0">
                <a:solidFill>
                  <a:srgbClr val="1F2D5C"/>
                </a:solidFill>
                <a:latin typeface="Noto Sans"/>
                <a:ea typeface="Noto Sans"/>
                <a:cs typeface="Noto Sans"/>
                <a:sym typeface="Noto Sans"/>
              </a:rPr>
              <a:t> Traceability for audits.</a:t>
            </a:r>
          </a:p>
          <a:p>
            <a:pPr indent="0" algn="l">
              <a:lnSpc>
                <a:spcPct val="125000"/>
              </a:lnSpc>
            </a:pPr>
            <a:endParaRPr lang="en-US" sz="1400" b="0" i="1" u="none" strike="noStrike" dirty="0">
              <a:solidFill>
                <a:srgbClr val="8D8D8D"/>
              </a:solidFill>
              <a:latin typeface="Noto Sans"/>
              <a:ea typeface="Noto Sans"/>
              <a:cs typeface="Noto Sans"/>
              <a:sym typeface="Noto Sans"/>
            </a:endParaRPr>
          </a:p>
          <a:p>
            <a:pPr indent="0" algn="l">
              <a:lnSpc>
                <a:spcPct val="125000"/>
              </a:lnSpc>
            </a:pPr>
            <a:r>
              <a:rPr lang="en-US" sz="1400" b="0" i="1" u="none" strike="noStrike" dirty="0">
                <a:solidFill>
                  <a:srgbClr val="8D8D8D"/>
                </a:solidFill>
                <a:latin typeface="Noto Sans"/>
                <a:ea typeface="Noto Sans"/>
                <a:cs typeface="Noto Sans"/>
                <a:sym typeface="Noto Sans"/>
              </a:rPr>
              <a:t>Matches are validated via </a:t>
            </a:r>
            <a:r>
              <a:rPr lang="en-US" sz="1400" b="0" i="1" u="none" strike="noStrike" dirty="0" err="1">
                <a:solidFill>
                  <a:srgbClr val="8D8D8D"/>
                </a:solidFill>
                <a:latin typeface="Noto Sans"/>
                <a:ea typeface="Noto Sans"/>
                <a:cs typeface="Noto Sans"/>
                <a:sym typeface="Noto Sans"/>
              </a:rPr>
              <a:t>parse_county_base_name_response</a:t>
            </a:r>
            <a:r>
              <a:rPr lang="en-US" sz="1400" b="0" i="1" u="none" strike="noStrike" dirty="0">
                <a:solidFill>
                  <a:srgbClr val="8D8D8D"/>
                </a:solidFill>
                <a:latin typeface="Noto Sans"/>
                <a:ea typeface="Noto Sans"/>
                <a:cs typeface="Noto Sans"/>
                <a:sym typeface="Noto Sans"/>
              </a:rPr>
              <a:t> to prevent hallucination.</a:t>
            </a:r>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22000" y="508000"/>
            <a:ext cx="508000" cy="50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Stage G — Dot to Grid Coordinates</a:t>
            </a:r>
            <a:endParaRPr lang="en-US" sz="1100"/>
          </a:p>
        </p:txBody>
      </p:sp>
      <p:pic>
        <p:nvPicPr>
          <p:cNvPr id="3" name="Picture 3"/>
          <p:cNvPicPr>
            <a:picLocks noChangeAspect="1"/>
          </p:cNvPicPr>
          <p:nvPr/>
        </p:nvPicPr>
        <p:blipFill>
          <a:blip r:embed="rId3"/>
          <a:srcRect l="489" r="489"/>
          <a:stretch>
            <a:fillRect/>
          </a:stretch>
        </p:blipFill>
        <p:spPr>
          <a:xfrm>
            <a:off x="635000" y="1507169"/>
            <a:ext cx="4826000" cy="4826000"/>
          </a:xfrm>
          <a:prstGeom prst="roundRect">
            <a:avLst>
              <a:gd name="adj" fmla="val 2105"/>
            </a:avLst>
          </a:prstGeom>
          <a:noFill/>
          <a:ln w="25400" cap="flat" cmpd="sng">
            <a:solidFill>
              <a:srgbClr val="3A5BC7">
                <a:alpha val="100000"/>
              </a:srgbClr>
            </a:solidFill>
            <a:prstDash val="solid"/>
            <a:round/>
          </a:ln>
        </p:spPr>
      </p:pic>
      <p:sp>
        <p:nvSpPr>
          <p:cNvPr id="4" name="AutoShape 4"/>
          <p:cNvSpPr/>
          <p:nvPr/>
        </p:nvSpPr>
        <p:spPr>
          <a:xfrm>
            <a:off x="5842000" y="1397000"/>
            <a:ext cx="5715000" cy="4826000"/>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indent="0" algn="l">
              <a:lnSpc>
                <a:spcPct val="116666"/>
              </a:lnSpc>
              <a:defRPr/>
            </a:pPr>
            <a:r>
              <a:rPr lang="en-US" sz="1800" i="0" u="none" strike="noStrike" dirty="0">
                <a:solidFill>
                  <a:srgbClr val="3A5BC7"/>
                </a:solidFill>
                <a:latin typeface="Noto Sans"/>
                <a:ea typeface="Noto Sans"/>
                <a:cs typeface="Noto Sans"/>
                <a:sym typeface="Noto Sans"/>
              </a:rPr>
              <a:t>Coordinate Mapping Process:</a:t>
            </a:r>
            <a:endParaRPr lang="en-US" sz="1100" dirty="0"/>
          </a:p>
          <a:p>
            <a:pPr marL="228600" indent="-228600" algn="l">
              <a:lnSpc>
                <a:spcPct val="116666"/>
              </a:lnSpc>
              <a:buClr>
                <a:srgbClr val="1F2D5C"/>
              </a:buClr>
              <a:buChar char="•"/>
            </a:pPr>
            <a:r>
              <a:rPr lang="en-US" sz="1800" i="0" u="none" strike="noStrike" dirty="0">
                <a:solidFill>
                  <a:srgbClr val="1F2D5C"/>
                </a:solidFill>
                <a:latin typeface="Noto Sans"/>
                <a:ea typeface="Noto Sans"/>
                <a:cs typeface="Noto Sans"/>
                <a:sym typeface="Noto Sans"/>
              </a:rPr>
              <a:t>Step 1: Identify dot centroid within the isolated grid crop.</a:t>
            </a:r>
          </a:p>
          <a:p>
            <a:pPr marL="228600" indent="-228600" algn="l">
              <a:lnSpc>
                <a:spcPct val="116666"/>
              </a:lnSpc>
              <a:buClr>
                <a:srgbClr val="1F2D5C"/>
              </a:buClr>
              <a:buChar char="•"/>
            </a:pPr>
            <a:r>
              <a:rPr lang="en-US" sz="1800" i="0" u="none" strike="noStrike" dirty="0">
                <a:solidFill>
                  <a:srgbClr val="1F2D5C"/>
                </a:solidFill>
                <a:latin typeface="Noto Sans"/>
                <a:ea typeface="Noto Sans"/>
                <a:cs typeface="Noto Sans"/>
                <a:sym typeface="Noto Sans"/>
              </a:rPr>
              <a:t>Step 2: Map pixel coordinates to a 8x8 matrix (row, col).</a:t>
            </a:r>
          </a:p>
          <a:p>
            <a:pPr marL="228600" indent="-228600" algn="l">
              <a:lnSpc>
                <a:spcPct val="116666"/>
              </a:lnSpc>
              <a:buClr>
                <a:srgbClr val="1F2D5C"/>
              </a:buClr>
              <a:buChar char="•"/>
            </a:pPr>
            <a:r>
              <a:rPr lang="en-US" sz="1800" i="0" u="none" strike="noStrike" dirty="0">
                <a:solidFill>
                  <a:srgbClr val="1F2D5C"/>
                </a:solidFill>
                <a:latin typeface="Noto Sans"/>
                <a:ea typeface="Noto Sans"/>
                <a:cs typeface="Noto Sans"/>
                <a:sym typeface="Noto Sans"/>
              </a:rPr>
              <a:t>Step 3: Convert discrete (row, col) to a PLSS quarter-quarter label.</a:t>
            </a:r>
          </a:p>
          <a:p>
            <a:pPr indent="0" algn="l">
              <a:lnSpc>
                <a:spcPct val="116666"/>
              </a:lnSpc>
            </a:pPr>
            <a:r>
              <a:rPr lang="en-US" sz="1800" i="0" u="none" strike="noStrike" dirty="0">
                <a:solidFill>
                  <a:srgbClr val="3A5BC7"/>
                </a:solidFill>
                <a:latin typeface="Noto Sans"/>
                <a:ea typeface="Noto Sans"/>
                <a:cs typeface="Noto Sans"/>
                <a:sym typeface="Noto Sans"/>
              </a:rPr>
              <a:t>Example Mapping:</a:t>
            </a:r>
          </a:p>
          <a:p>
            <a:pPr indent="0" algn="l">
              <a:lnSpc>
                <a:spcPct val="116666"/>
              </a:lnSpc>
            </a:pPr>
            <a:r>
              <a:rPr lang="en-US" sz="1800" i="0" u="none" strike="noStrike" dirty="0">
                <a:solidFill>
                  <a:srgbClr val="1F2D5C"/>
                </a:solidFill>
                <a:latin typeface="Noto Sans"/>
                <a:ea typeface="Noto Sans"/>
                <a:cs typeface="Noto Sans"/>
                <a:sym typeface="Noto Sans"/>
              </a:rPr>
              <a:t>A dot at Row 4, Col 8 translates to the directional code </a:t>
            </a:r>
            <a:r>
              <a:rPr lang="en-US" sz="1800" i="0" u="none" strike="noStrike" dirty="0">
                <a:solidFill>
                  <a:srgbClr val="3A5BC7"/>
                </a:solidFill>
                <a:latin typeface="Noto Sans"/>
                <a:ea typeface="Noto Sans"/>
                <a:cs typeface="Noto Sans"/>
                <a:sym typeface="Noto Sans"/>
              </a:rPr>
              <a:t>NE-SE-SE</a:t>
            </a:r>
            <a:r>
              <a:rPr lang="en-US" sz="1800" i="0" u="none" strike="noStrike" dirty="0">
                <a:solidFill>
                  <a:srgbClr val="1F2D5C"/>
                </a:solidFill>
                <a:latin typeface="Noto Sans"/>
                <a:ea typeface="Noto Sans"/>
                <a:cs typeface="Noto Sans"/>
                <a:sym typeface="Noto Sans"/>
              </a:rPr>
              <a:t>.</a:t>
            </a:r>
          </a:p>
          <a:p>
            <a:pPr indent="0" algn="l">
              <a:lnSpc>
                <a:spcPct val="116666"/>
              </a:lnSpc>
            </a:pPr>
            <a:r>
              <a:rPr lang="en-US" sz="1400" i="1" u="none" strike="noStrike" dirty="0">
                <a:solidFill>
                  <a:srgbClr val="8D8D8D"/>
                </a:solidFill>
                <a:latin typeface="Noto Sans"/>
                <a:ea typeface="Noto Sans"/>
                <a:cs typeface="Noto Sans"/>
                <a:sym typeface="Noto Sans"/>
              </a:rPr>
              <a:t>Function </a:t>
            </a:r>
            <a:r>
              <a:rPr lang="en-US" sz="1400" i="1" u="none" strike="noStrike" dirty="0" err="1">
                <a:solidFill>
                  <a:srgbClr val="8D8D8D"/>
                </a:solidFill>
                <a:latin typeface="Noto Sans"/>
                <a:ea typeface="Noto Sans"/>
                <a:cs typeface="Noto Sans"/>
                <a:sym typeface="Noto Sans"/>
              </a:rPr>
              <a:t>get_nw_coordinates</a:t>
            </a:r>
            <a:r>
              <a:rPr lang="en-US" sz="1400" i="1" u="none" strike="noStrike" dirty="0">
                <a:solidFill>
                  <a:srgbClr val="8D8D8D"/>
                </a:solidFill>
                <a:latin typeface="Noto Sans"/>
                <a:ea typeface="Noto Sans"/>
                <a:cs typeface="Noto Sans"/>
                <a:sym typeface="Noto Sans"/>
              </a:rPr>
              <a:t> handles the multi-level quadrant logic.</a:t>
            </a: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2000" y="508000"/>
            <a:ext cx="508000" cy="50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End-to-End Flow and Merge Points</a:t>
            </a:r>
            <a:endParaRPr lang="en-US" sz="1100"/>
          </a:p>
        </p:txBody>
      </p:sp>
      <p:pic>
        <p:nvPicPr>
          <p:cNvPr id="3" name="Picture 3"/>
          <p:cNvPicPr>
            <a:picLocks noChangeAspect="1"/>
          </p:cNvPicPr>
          <p:nvPr/>
        </p:nvPicPr>
        <p:blipFill>
          <a:blip r:embed="rId3"/>
          <a:srcRect/>
          <a:stretch>
            <a:fillRect/>
          </a:stretch>
        </p:blipFill>
        <p:spPr>
          <a:xfrm>
            <a:off x="1636644" y="1267208"/>
            <a:ext cx="8873447" cy="3431792"/>
          </a:xfrm>
          <a:prstGeom prst="roundRect">
            <a:avLst>
              <a:gd name="adj" fmla="val 0"/>
            </a:avLst>
          </a:prstGeom>
          <a:noFill/>
          <a:ln w="25400" cap="flat" cmpd="sng">
            <a:noFill/>
            <a:prstDash val="solid"/>
            <a:round/>
          </a:ln>
        </p:spPr>
      </p:pic>
      <p:sp>
        <p:nvSpPr>
          <p:cNvPr id="4" name="AutoShape 4"/>
          <p:cNvSpPr/>
          <p:nvPr/>
        </p:nvSpPr>
        <p:spPr>
          <a:xfrm>
            <a:off x="635000" y="4699000"/>
            <a:ext cx="10922000" cy="1524000"/>
          </a:xfrm>
          <a:prstGeom prst="roundRect">
            <a:avLst>
              <a:gd name="adj" fmla="val 10000"/>
            </a:avLst>
          </a:prstGeom>
          <a:solidFill>
            <a:srgbClr val="DEF7F9">
              <a:alpha val="100000"/>
            </a:srgbClr>
          </a:solidFill>
          <a:ln w="25400" cap="flat" cmpd="sng">
            <a:noFill/>
            <a:prstDash val="solid"/>
            <a:round/>
          </a:ln>
        </p:spPr>
        <p:txBody>
          <a:bodyPr vert="horz" wrap="square" lIns="254000" tIns="190500" rIns="0" bIns="0" rtlCol="0" anchor="t" anchorCtr="0">
            <a:normAutofit/>
          </a:bodyPr>
          <a:lstStyle/>
          <a:p>
            <a:pPr indent="0" algn="l">
              <a:lnSpc>
                <a:spcPct val="108333"/>
              </a:lnSpc>
              <a:defRPr/>
            </a:pPr>
            <a:r>
              <a:rPr lang="en-US" sz="1500" i="0" u="none" strike="noStrike" dirty="0">
                <a:solidFill>
                  <a:srgbClr val="3A5BC7"/>
                </a:solidFill>
                <a:latin typeface="Noto Sans"/>
                <a:ea typeface="Noto Sans"/>
                <a:cs typeface="Noto Sans"/>
                <a:sym typeface="Noto Sans"/>
              </a:rPr>
              <a:t>Dual-Branch Parallel Processing:</a:t>
            </a:r>
            <a:endParaRPr lang="en-US" sz="1100" dirty="0"/>
          </a:p>
          <a:p>
            <a:pPr indent="0" algn="l">
              <a:lnSpc>
                <a:spcPct val="108333"/>
              </a:lnSpc>
            </a:pPr>
            <a:r>
              <a:rPr lang="en-US" sz="1500" i="0" u="none" strike="noStrike" dirty="0">
                <a:solidFill>
                  <a:srgbClr val="1F2D5C"/>
                </a:solidFill>
                <a:latin typeface="Noto Sans"/>
                <a:ea typeface="Noto Sans"/>
                <a:cs typeface="Noto Sans"/>
                <a:sym typeface="Noto Sans"/>
              </a:rPr>
              <a:t>Branch A: Text Extraction (County + STR) via Google Vision &amp; Gemini LLM.</a:t>
            </a:r>
          </a:p>
          <a:p>
            <a:pPr indent="0" algn="l">
              <a:lnSpc>
                <a:spcPct val="108333"/>
              </a:lnSpc>
            </a:pPr>
            <a:r>
              <a:rPr lang="en-US" sz="1500" i="0" u="none" strike="noStrike" dirty="0">
                <a:solidFill>
                  <a:srgbClr val="1F2D5C"/>
                </a:solidFill>
                <a:latin typeface="Noto Sans"/>
                <a:ea typeface="Noto Sans"/>
                <a:cs typeface="Noto Sans"/>
                <a:sym typeface="Noto Sans"/>
              </a:rPr>
              <a:t>Branch B: Grid Extraction &amp; Dot Detection via Computer Vision (CV2).</a:t>
            </a:r>
          </a:p>
          <a:p>
            <a:pPr indent="0" algn="l">
              <a:lnSpc>
                <a:spcPct val="108333"/>
              </a:lnSpc>
            </a:pPr>
            <a:r>
              <a:rPr lang="en-US" sz="1500" i="0" u="none" strike="noStrike" dirty="0">
                <a:solidFill>
                  <a:srgbClr val="3A5BC7"/>
                </a:solidFill>
                <a:latin typeface="Noto Sans"/>
                <a:ea typeface="Noto Sans"/>
                <a:cs typeface="Noto Sans"/>
                <a:sym typeface="Noto Sans"/>
              </a:rPr>
              <a:t>The Merge:</a:t>
            </a:r>
            <a:r>
              <a:rPr lang="en-US" sz="1500" i="0" u="none" strike="noStrike" dirty="0">
                <a:solidFill>
                  <a:srgbClr val="1F2D5C"/>
                </a:solidFill>
                <a:latin typeface="Noto Sans"/>
                <a:ea typeface="Noto Sans"/>
                <a:cs typeface="Noto Sans"/>
                <a:sym typeface="Noto Sans"/>
              </a:rPr>
              <a:t> Both branches join using the </a:t>
            </a:r>
            <a:r>
              <a:rPr lang="en-US" sz="1500" i="0" u="none" strike="noStrike" dirty="0" err="1">
                <a:solidFill>
                  <a:srgbClr val="1F2D5C"/>
                </a:solidFill>
                <a:latin typeface="Noto Sans"/>
                <a:ea typeface="Noto Sans"/>
                <a:cs typeface="Noto Sans"/>
                <a:sym typeface="Noto Sans"/>
              </a:rPr>
              <a:t>image_id</a:t>
            </a:r>
            <a:r>
              <a:rPr lang="en-US" sz="1500" i="0" u="none" strike="noStrike" dirty="0">
                <a:solidFill>
                  <a:srgbClr val="1F2D5C"/>
                </a:solidFill>
                <a:latin typeface="Noto Sans"/>
                <a:ea typeface="Noto Sans"/>
                <a:cs typeface="Noto Sans"/>
                <a:sym typeface="Noto Sans"/>
              </a:rPr>
              <a:t> (base filename) to create the combined final CSV.</a:t>
            </a: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2000" y="508000"/>
            <a:ext cx="508000" cy="50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i="0" u="none" strike="noStrike">
                <a:solidFill>
                  <a:srgbClr val="1F2D5C"/>
                </a:solidFill>
                <a:latin typeface="Montserrat"/>
                <a:ea typeface="Montserrat"/>
                <a:cs typeface="Montserrat"/>
                <a:sym typeface="Montserrat"/>
              </a:rPr>
              <a:t>Final Output Dataset (CSV) — Column Meanings</a:t>
            </a:r>
            <a:endParaRPr lang="en-US" sz="1100"/>
          </a:p>
        </p:txBody>
      </p:sp>
      <p:sp>
        <p:nvSpPr>
          <p:cNvPr id="3" name="AutoShape 3"/>
          <p:cNvSpPr/>
          <p:nvPr/>
        </p:nvSpPr>
        <p:spPr>
          <a:xfrm>
            <a:off x="635000" y="1397000"/>
            <a:ext cx="10922000" cy="4826000"/>
          </a:xfrm>
          <a:prstGeom prst="roundRect">
            <a:avLst>
              <a:gd name="adj" fmla="val 3157"/>
            </a:avLst>
          </a:prstGeom>
          <a:solidFill>
            <a:srgbClr val="DEF7F9">
              <a:alpha val="100000"/>
            </a:srgbClr>
          </a:solidFill>
          <a:ln w="25400" cap="flat" cmpd="sng">
            <a:noFill/>
            <a:prstDash val="solid"/>
            <a:round/>
          </a:ln>
        </p:spPr>
        <p:txBody>
          <a:bodyPr vert="horz" wrap="square" lIns="508000" tIns="381000" rIns="0" bIns="0" rtlCol="0" anchor="t" anchorCtr="0">
            <a:normAutofit/>
          </a:bodyPr>
          <a:lstStyle/>
          <a:p>
            <a:pPr indent="0" algn="l">
              <a:lnSpc>
                <a:spcPct val="125000"/>
              </a:lnSpc>
              <a:defRPr/>
            </a:pPr>
            <a:r>
              <a:rPr lang="en-US" sz="1800" i="0" u="none" strike="noStrike" dirty="0">
                <a:solidFill>
                  <a:srgbClr val="3A5BC7"/>
                </a:solidFill>
                <a:latin typeface="Noto Sans"/>
                <a:ea typeface="Noto Sans"/>
                <a:cs typeface="Noto Sans"/>
                <a:sym typeface="Noto Sans"/>
              </a:rPr>
              <a:t>The final_combined_output.csv delivers structured spatial data:</a:t>
            </a:r>
            <a:endParaRPr lang="en-US" sz="1100" dirty="0"/>
          </a:p>
          <a:p>
            <a:pPr marL="228600" indent="-228600" algn="l">
              <a:lnSpc>
                <a:spcPct val="125000"/>
              </a:lnSpc>
              <a:buClr>
                <a:srgbClr val="1F2D5C"/>
              </a:buClr>
              <a:buChar char="•"/>
            </a:pPr>
            <a:r>
              <a:rPr lang="en-US" sz="1800" i="0" u="none" strike="noStrike" dirty="0" err="1">
                <a:solidFill>
                  <a:srgbClr val="1F2D5C"/>
                </a:solidFill>
                <a:latin typeface="Noto Sans"/>
                <a:ea typeface="Noto Sans"/>
                <a:cs typeface="Noto Sans"/>
                <a:sym typeface="Noto Sans"/>
              </a:rPr>
              <a:t>image_id</a:t>
            </a:r>
            <a:r>
              <a:rPr lang="en-US" sz="1800" i="0" u="none" strike="noStrike" dirty="0">
                <a:solidFill>
                  <a:srgbClr val="1F2D5C"/>
                </a:solidFill>
                <a:latin typeface="Noto Sans"/>
                <a:ea typeface="Noto Sans"/>
                <a:cs typeface="Noto Sans"/>
                <a:sym typeface="Noto Sans"/>
              </a:rPr>
              <a:t>: The unique identifier linked to the source file.</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Section/Township/Range: Standardized location identifiers.</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Detected County &amp; Confidence: The identified county and its match score.</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Pass2_Used: Indicates if fallback logic was triggered.</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row/col: 1-based indices for the 8x8 well grid.</a:t>
            </a:r>
          </a:p>
          <a:p>
            <a:pPr marL="228600" indent="-228600" algn="l">
              <a:lnSpc>
                <a:spcPct val="125000"/>
              </a:lnSpc>
              <a:buClr>
                <a:srgbClr val="1F2D5C"/>
              </a:buClr>
              <a:buChar char="•"/>
            </a:pPr>
            <a:r>
              <a:rPr lang="en-US" sz="1800" i="0" u="none" strike="noStrike" dirty="0" err="1">
                <a:solidFill>
                  <a:srgbClr val="1F2D5C"/>
                </a:solidFill>
                <a:latin typeface="Noto Sans"/>
                <a:ea typeface="Noto Sans"/>
                <a:cs typeface="Noto Sans"/>
                <a:sym typeface="Noto Sans"/>
              </a:rPr>
              <a:t>nw</a:t>
            </a:r>
            <a:r>
              <a:rPr lang="en-US" sz="1800" i="0" u="none" strike="noStrike" dirty="0">
                <a:solidFill>
                  <a:srgbClr val="1F2D5C"/>
                </a:solidFill>
                <a:latin typeface="Noto Sans"/>
                <a:ea typeface="Noto Sans"/>
                <a:cs typeface="Noto Sans"/>
                <a:sym typeface="Noto Sans"/>
              </a:rPr>
              <a:t>: The hierarchical PLSS directional label (e.g., SE-NW-SW).</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Status: Current processing state (e.g., "Cropped").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Final CSV Example Rows</a:t>
            </a:r>
            <a:endParaRPr lang="en-US" sz="1100"/>
          </a:p>
        </p:txBody>
      </p:sp>
      <p:pic>
        <p:nvPicPr>
          <p:cNvPr id="3" name="Picture 3"/>
          <p:cNvPicPr>
            <a:picLocks noChangeAspect="1"/>
          </p:cNvPicPr>
          <p:nvPr/>
        </p:nvPicPr>
        <p:blipFill>
          <a:blip r:embed="rId3"/>
          <a:srcRect l="1674" t="8463" r="1738" b="3475"/>
          <a:stretch>
            <a:fillRect/>
          </a:stretch>
        </p:blipFill>
        <p:spPr>
          <a:xfrm>
            <a:off x="408474" y="2335620"/>
            <a:ext cx="11334412" cy="1786772"/>
          </a:xfrm>
          <a:prstGeom prst="roundRect">
            <a:avLst>
              <a:gd name="adj" fmla="val 5686"/>
            </a:avLst>
          </a:prstGeom>
          <a:noFill/>
          <a:ln w="25400" cap="flat" cmpd="sng">
            <a:noFill/>
            <a:prstDash val="solid"/>
            <a:round/>
          </a:ln>
        </p:spPr>
      </p:pic>
      <p:sp>
        <p:nvSpPr>
          <p:cNvPr id="4" name="AutoShape 4"/>
          <p:cNvSpPr/>
          <p:nvPr/>
        </p:nvSpPr>
        <p:spPr>
          <a:xfrm>
            <a:off x="635000" y="4699000"/>
            <a:ext cx="10922000" cy="1524000"/>
          </a:xfrm>
          <a:prstGeom prst="roundRect">
            <a:avLst>
              <a:gd name="adj" fmla="val 10000"/>
            </a:avLst>
          </a:prstGeom>
          <a:solidFill>
            <a:srgbClr val="DEF7F9">
              <a:alpha val="100000"/>
            </a:srgbClr>
          </a:solidFill>
          <a:ln w="25400" cap="flat" cmpd="sng">
            <a:noFill/>
            <a:prstDash val="solid"/>
            <a:round/>
          </a:ln>
        </p:spPr>
        <p:txBody>
          <a:bodyPr vert="horz" wrap="square" lIns="254000" tIns="190500" rIns="0" bIns="0" rtlCol="0" anchor="t" anchorCtr="0">
            <a:normAutofit/>
          </a:bodyPr>
          <a:lstStyle/>
          <a:p>
            <a:pPr indent="0" algn="l">
              <a:lnSpc>
                <a:spcPct val="108333"/>
              </a:lnSpc>
              <a:defRPr/>
            </a:pPr>
            <a:r>
              <a:rPr lang="en-US" sz="1600" i="0" u="none" strike="noStrike" dirty="0">
                <a:solidFill>
                  <a:srgbClr val="3A5BC7"/>
                </a:solidFill>
                <a:latin typeface="Noto Sans"/>
                <a:ea typeface="Noto Sans"/>
                <a:cs typeface="Noto Sans"/>
                <a:sym typeface="Noto Sans"/>
              </a:rPr>
              <a:t>Practical Insights:</a:t>
            </a:r>
            <a:endParaRPr lang="en-US" sz="1100" dirty="0"/>
          </a:p>
          <a:p>
            <a:pPr marL="203200" indent="-203200" algn="l">
              <a:lnSpc>
                <a:spcPct val="108333"/>
              </a:lnSpc>
              <a:buClr>
                <a:srgbClr val="1F2D5C"/>
              </a:buClr>
              <a:buChar char="•"/>
            </a:pPr>
            <a:r>
              <a:rPr lang="en-US" sz="1600" i="0" u="none" strike="noStrike" dirty="0">
                <a:solidFill>
                  <a:srgbClr val="1F2D5C"/>
                </a:solidFill>
                <a:latin typeface="Noto Sans"/>
                <a:ea typeface="Noto Sans"/>
                <a:cs typeface="Noto Sans"/>
                <a:sym typeface="Noto Sans"/>
              </a:rPr>
              <a:t>Handling Missing Data: Fields marked 'nan' indicate no detection was possible for that specific image.</a:t>
            </a:r>
          </a:p>
          <a:p>
            <a:pPr marL="203200" indent="-203200" algn="l">
              <a:lnSpc>
                <a:spcPct val="108333"/>
              </a:lnSpc>
              <a:buClr>
                <a:srgbClr val="1F2D5C"/>
              </a:buClr>
              <a:buChar char="•"/>
            </a:pPr>
            <a:r>
              <a:rPr lang="en-US" sz="1600" i="0" u="none" strike="noStrike" dirty="0">
                <a:solidFill>
                  <a:srgbClr val="1F2D5C"/>
                </a:solidFill>
                <a:latin typeface="Noto Sans"/>
                <a:ea typeface="Noto Sans"/>
                <a:cs typeface="Noto Sans"/>
                <a:sym typeface="Noto Sans"/>
              </a:rPr>
              <a:t>Data Complementarity: The </a:t>
            </a:r>
            <a:r>
              <a:rPr lang="en-US" sz="1600" i="1" u="none" strike="noStrike" dirty="0">
                <a:solidFill>
                  <a:srgbClr val="1F2D5C"/>
                </a:solidFill>
                <a:latin typeface="Noto Sans"/>
                <a:ea typeface="Noto Sans"/>
                <a:cs typeface="Noto Sans"/>
                <a:sym typeface="Noto Sans"/>
              </a:rPr>
              <a:t>row/col</a:t>
            </a:r>
            <a:r>
              <a:rPr lang="en-US" sz="1600" i="0" u="none" strike="noStrike" dirty="0">
                <a:solidFill>
                  <a:srgbClr val="1F2D5C"/>
                </a:solidFill>
                <a:latin typeface="Noto Sans"/>
                <a:ea typeface="Noto Sans"/>
                <a:cs typeface="Noto Sans"/>
                <a:sym typeface="Noto Sans"/>
              </a:rPr>
              <a:t> and </a:t>
            </a:r>
            <a:r>
              <a:rPr lang="en-US" sz="1600" i="1" u="none" strike="noStrike" dirty="0" err="1">
                <a:solidFill>
                  <a:srgbClr val="1F2D5C"/>
                </a:solidFill>
                <a:latin typeface="Noto Sans"/>
                <a:ea typeface="Noto Sans"/>
                <a:cs typeface="Noto Sans"/>
                <a:sym typeface="Noto Sans"/>
              </a:rPr>
              <a:t>nw</a:t>
            </a:r>
            <a:r>
              <a:rPr lang="en-US" sz="1600" i="0" u="none" strike="noStrike" dirty="0">
                <a:solidFill>
                  <a:srgbClr val="1F2D5C"/>
                </a:solidFill>
                <a:latin typeface="Noto Sans"/>
                <a:ea typeface="Noto Sans"/>
                <a:cs typeface="Noto Sans"/>
                <a:sym typeface="Noto Sans"/>
              </a:rPr>
              <a:t> fields provide a precise spatial overlay to the STR text data.</a:t>
            </a:r>
          </a:p>
          <a:p>
            <a:pPr marL="203200" indent="-203200" algn="l">
              <a:lnSpc>
                <a:spcPct val="108333"/>
              </a:lnSpc>
              <a:buClr>
                <a:srgbClr val="1F2D5C"/>
              </a:buClr>
              <a:buChar char="•"/>
            </a:pPr>
            <a:r>
              <a:rPr lang="en-US" sz="1600" i="0" u="none" strike="noStrike" dirty="0">
                <a:solidFill>
                  <a:srgbClr val="1F2D5C"/>
                </a:solidFill>
                <a:latin typeface="Noto Sans"/>
                <a:ea typeface="Noto Sans"/>
                <a:cs typeface="Noto Sans"/>
                <a:sym typeface="Noto Sans"/>
              </a:rPr>
              <a:t>Validation: Notice high confidence (100) for standard county matches.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Why Dot Detection Is Hard on Scanned Grids</a:t>
            </a:r>
            <a:endParaRPr lang="en-US" sz="1100"/>
          </a:p>
        </p:txBody>
      </p:sp>
      <p:pic>
        <p:nvPicPr>
          <p:cNvPr id="3" name="Picture 3"/>
          <p:cNvPicPr>
            <a:picLocks noChangeAspect="1"/>
          </p:cNvPicPr>
          <p:nvPr/>
        </p:nvPicPr>
        <p:blipFill>
          <a:blip r:embed="rId3"/>
          <a:srcRect t="2032" b="2032"/>
          <a:stretch>
            <a:fillRect/>
          </a:stretch>
        </p:blipFill>
        <p:spPr>
          <a:xfrm>
            <a:off x="635000" y="1397000"/>
            <a:ext cx="5080000" cy="4826000"/>
          </a:xfrm>
          <a:prstGeom prst="roundRect">
            <a:avLst>
              <a:gd name="adj" fmla="val 2105"/>
            </a:avLst>
          </a:prstGeom>
          <a:noFill/>
          <a:ln w="25400" cap="flat" cmpd="sng">
            <a:solidFill>
              <a:srgbClr val="3A5BC7">
                <a:alpha val="100000"/>
              </a:srgbClr>
            </a:solidFill>
            <a:prstDash val="solid"/>
            <a:round/>
          </a:ln>
        </p:spPr>
      </p:pic>
      <p:sp>
        <p:nvSpPr>
          <p:cNvPr id="4" name="AutoShape 4"/>
          <p:cNvSpPr/>
          <p:nvPr/>
        </p:nvSpPr>
        <p:spPr>
          <a:xfrm>
            <a:off x="6096000" y="1397000"/>
            <a:ext cx="5461000" cy="4826000"/>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indent="0" algn="l">
              <a:lnSpc>
                <a:spcPct val="108333"/>
              </a:lnSpc>
              <a:defRPr/>
            </a:pPr>
            <a:r>
              <a:rPr lang="en-US" sz="1800" i="0" u="none" strike="noStrike" dirty="0">
                <a:solidFill>
                  <a:srgbClr val="3A5BC7"/>
                </a:solidFill>
                <a:latin typeface="Noto Sans"/>
                <a:ea typeface="Noto Sans"/>
                <a:cs typeface="Noto Sans"/>
                <a:sym typeface="Noto Sans"/>
              </a:rPr>
              <a:t>The Limitations of Classic CV:</a:t>
            </a:r>
            <a:endParaRPr lang="en-US" sz="1100" dirty="0"/>
          </a:p>
          <a:p>
            <a:pPr marL="228600" indent="-228600" algn="l">
              <a:lnSpc>
                <a:spcPct val="108333"/>
              </a:lnSpc>
              <a:buClr>
                <a:srgbClr val="1F2D5C"/>
              </a:buClr>
              <a:buChar char="•"/>
            </a:pPr>
            <a:r>
              <a:rPr lang="en-US" sz="1800" i="0" u="none" strike="noStrike" dirty="0">
                <a:solidFill>
                  <a:srgbClr val="1F2D5C"/>
                </a:solidFill>
                <a:latin typeface="Noto Sans"/>
                <a:ea typeface="Noto Sans"/>
                <a:cs typeface="Noto Sans"/>
                <a:sym typeface="Noto Sans"/>
              </a:rPr>
              <a:t>Noise &amp; Speckles: Dust and artifacts mimic dots.</a:t>
            </a:r>
          </a:p>
          <a:p>
            <a:pPr marL="228600" indent="-228600" algn="l">
              <a:lnSpc>
                <a:spcPct val="108333"/>
              </a:lnSpc>
              <a:buClr>
                <a:srgbClr val="1F2D5C"/>
              </a:buClr>
              <a:buChar char="•"/>
            </a:pPr>
            <a:r>
              <a:rPr lang="en-US" sz="1800" i="0" u="none" strike="noStrike" dirty="0">
                <a:solidFill>
                  <a:srgbClr val="1F2D5C"/>
                </a:solidFill>
                <a:latin typeface="Noto Sans"/>
                <a:ea typeface="Noto Sans"/>
                <a:cs typeface="Noto Sans"/>
                <a:sym typeface="Noto Sans"/>
              </a:rPr>
              <a:t>Contrast Issues: Faded ink vs. thick grid lines.</a:t>
            </a:r>
          </a:p>
          <a:p>
            <a:pPr marL="228600" indent="-228600" algn="l">
              <a:lnSpc>
                <a:spcPct val="108333"/>
              </a:lnSpc>
              <a:buClr>
                <a:srgbClr val="1F2D5C"/>
              </a:buClr>
              <a:buChar char="•"/>
            </a:pPr>
            <a:r>
              <a:rPr lang="en-US" sz="1800" i="0" u="none" strike="noStrike" dirty="0">
                <a:solidFill>
                  <a:srgbClr val="1F2D5C"/>
                </a:solidFill>
                <a:latin typeface="Noto Sans"/>
                <a:ea typeface="Noto Sans"/>
                <a:cs typeface="Noto Sans"/>
                <a:sym typeface="Noto Sans"/>
              </a:rPr>
              <a:t>Geometric Distortions: Scan skew and rotation affect alignment.</a:t>
            </a:r>
          </a:p>
          <a:p>
            <a:pPr marL="228600" indent="-228600" algn="l">
              <a:lnSpc>
                <a:spcPct val="108333"/>
              </a:lnSpc>
              <a:buClr>
                <a:srgbClr val="1F2D5C"/>
              </a:buClr>
              <a:buChar char="•"/>
            </a:pPr>
            <a:r>
              <a:rPr lang="en-US" sz="1800" i="0" u="none" strike="noStrike" dirty="0">
                <a:solidFill>
                  <a:srgbClr val="1F2D5C"/>
                </a:solidFill>
                <a:latin typeface="Noto Sans"/>
                <a:ea typeface="Noto Sans"/>
                <a:cs typeface="Noto Sans"/>
                <a:sym typeface="Noto Sans"/>
              </a:rPr>
              <a:t>Occlusions: Stamps or handwriting crossing into the grid.</a:t>
            </a:r>
          </a:p>
          <a:p>
            <a:pPr algn="l">
              <a:lnSpc>
                <a:spcPct val="108333"/>
              </a:lnSpc>
              <a:buClr>
                <a:srgbClr val="1F2D5C"/>
              </a:buClr>
            </a:pPr>
            <a:endParaRPr lang="en-US" sz="1800" i="0" u="none" strike="noStrike" dirty="0">
              <a:solidFill>
                <a:srgbClr val="1F2D5C"/>
              </a:solidFill>
              <a:latin typeface="Noto Sans"/>
              <a:ea typeface="Noto Sans"/>
              <a:cs typeface="Noto Sans"/>
              <a:sym typeface="Noto Sans"/>
            </a:endParaRPr>
          </a:p>
          <a:p>
            <a:pPr indent="0" algn="l">
              <a:lnSpc>
                <a:spcPct val="108333"/>
              </a:lnSpc>
            </a:pPr>
            <a:r>
              <a:rPr lang="en-US" sz="1800" i="0" u="none" strike="noStrike" dirty="0">
                <a:solidFill>
                  <a:srgbClr val="3A5BC7"/>
                </a:solidFill>
                <a:latin typeface="Noto Sans"/>
                <a:ea typeface="Noto Sans"/>
                <a:cs typeface="Noto Sans"/>
                <a:sym typeface="Noto Sans"/>
              </a:rPr>
              <a:t>The Solution:</a:t>
            </a:r>
            <a:r>
              <a:rPr lang="en-US" sz="1800" i="0" u="none" strike="noStrike" dirty="0">
                <a:solidFill>
                  <a:srgbClr val="1F2D5C"/>
                </a:solidFill>
                <a:latin typeface="Noto Sans"/>
                <a:ea typeface="Noto Sans"/>
                <a:cs typeface="Noto Sans"/>
                <a:sym typeface="Noto Sans"/>
              </a:rPr>
              <a:t> Deep learning segmentation provides a robust alternative to pixel-level thresholding, learning to distinguish the true dot from surrounding noise.</a:t>
            </a: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2000" y="508000"/>
            <a:ext cx="508000" cy="50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QA Signals and Common Failure Modes</a:t>
            </a:r>
            <a:endParaRPr lang="en-US" sz="1100"/>
          </a:p>
        </p:txBody>
      </p:sp>
      <p:sp>
        <p:nvSpPr>
          <p:cNvPr id="3" name="AutoShape 3"/>
          <p:cNvSpPr/>
          <p:nvPr/>
        </p:nvSpPr>
        <p:spPr>
          <a:xfrm>
            <a:off x="635000" y="1801871"/>
            <a:ext cx="10922000" cy="2032000"/>
          </a:xfrm>
          <a:prstGeom prst="roundRect">
            <a:avLst>
              <a:gd name="adj" fmla="val 0"/>
            </a:avLst>
          </a:prstGeom>
          <a:solidFill>
            <a:srgbClr val="DEF7F9">
              <a:alpha val="100000"/>
            </a:srgbClr>
          </a:solidFill>
          <a:ln w="12700" cap="flat" cmpd="sng">
            <a:solidFill>
              <a:srgbClr val="3A5BC7">
                <a:alpha val="100000"/>
              </a:srgbClr>
            </a:solidFill>
            <a:prstDash val="solid"/>
            <a:round/>
          </a:ln>
        </p:spPr>
        <p:txBody>
          <a:bodyPr vert="horz" wrap="square" lIns="0" tIns="0" rIns="0" bIns="0" rtlCol="0" anchor="ctr" anchorCtr="0"/>
          <a:lstStyle/>
          <a:p>
            <a:pPr algn="ctr">
              <a:defRPr/>
            </a:pPr>
            <a:endParaRPr/>
          </a:p>
        </p:txBody>
      </p:sp>
      <p:graphicFrame>
        <p:nvGraphicFramePr>
          <p:cNvPr id="4" name="Table 4"/>
          <p:cNvGraphicFramePr>
            <a:graphicFrameLocks noGrp="1"/>
          </p:cNvGraphicFramePr>
          <p:nvPr>
            <p:extLst>
              <p:ext uri="{D42A27DB-BD31-4B8C-83A1-F6EECF244321}">
                <p14:modId xmlns:p14="http://schemas.microsoft.com/office/powerpoint/2010/main" val="915787969"/>
              </p:ext>
            </p:extLst>
          </p:nvPr>
        </p:nvGraphicFramePr>
        <p:xfrm>
          <a:off x="635000" y="1663547"/>
          <a:ext cx="10922000" cy="2170324"/>
        </p:xfrm>
        <a:graphic>
          <a:graphicData uri="http://schemas.openxmlformats.org/drawingml/2006/table">
            <a:tbl>
              <a:tblPr>
                <a:effectLst/>
              </a:tblPr>
              <a:tblGrid>
                <a:gridCol w="27940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4318000">
                  <a:extLst>
                    <a:ext uri="{9D8B030D-6E8A-4147-A177-3AD203B41FA5}">
                      <a16:colId xmlns:a16="http://schemas.microsoft.com/office/drawing/2014/main" val="20002"/>
                    </a:ext>
                  </a:extLst>
                </a:gridCol>
              </a:tblGrid>
              <a:tr h="568576">
                <a:tc>
                  <a:txBody>
                    <a:bodyPr/>
                    <a:lstStyle/>
                    <a:p>
                      <a:pPr indent="0" algn="l">
                        <a:lnSpc>
                          <a:spcPct val="100000"/>
                        </a:lnSpc>
                        <a:defRPr/>
                      </a:pPr>
                      <a:r>
                        <a:rPr lang="en-US" sz="1600" b="1" i="0" u="none" strike="noStrike" dirty="0">
                          <a:solidFill>
                            <a:srgbClr val="FFFFFF"/>
                          </a:solidFill>
                          <a:latin typeface="Montserrat"/>
                          <a:ea typeface="Montserrat"/>
                          <a:cs typeface="Montserrat"/>
                          <a:sym typeface="Montserrat"/>
                        </a:rPr>
                        <a:t>Failure Mode</a:t>
                      </a:r>
                      <a:endParaRPr lang="en-US" sz="1100" dirty="0"/>
                    </a:p>
                  </a:txBody>
                  <a:tcPr marL="127000" marR="101600" marT="101600" marB="101600" anchor="ctr">
                    <a:lnL>
                      <a:noFill/>
                    </a:lnL>
                    <a:lnR>
                      <a:noFill/>
                    </a:lnR>
                    <a:lnT>
                      <a:noFill/>
                    </a:lnT>
                    <a:lnB>
                      <a:noFill/>
                    </a:lnB>
                    <a:solidFill>
                      <a:srgbClr val="3A5BC7">
                        <a:alpha val="100000"/>
                      </a:srgbClr>
                    </a:solidFill>
                  </a:tcPr>
                </a:tc>
                <a:tc>
                  <a:txBody>
                    <a:bodyPr/>
                    <a:lstStyle/>
                    <a:p>
                      <a:pPr indent="0" algn="l">
                        <a:lnSpc>
                          <a:spcPct val="100000"/>
                        </a:lnSpc>
                        <a:defRPr/>
                      </a:pPr>
                      <a:r>
                        <a:rPr lang="en-US" sz="1600" b="1" i="0" u="none" strike="noStrike" dirty="0">
                          <a:solidFill>
                            <a:srgbClr val="FFFFFF"/>
                          </a:solidFill>
                          <a:latin typeface="Montserrat"/>
                          <a:ea typeface="Montserrat"/>
                          <a:cs typeface="Montserrat"/>
                          <a:sym typeface="Montserrat"/>
                        </a:rPr>
                        <a:t>Target Signal</a:t>
                      </a:r>
                      <a:endParaRPr lang="en-US" sz="1100" dirty="0"/>
                    </a:p>
                  </a:txBody>
                  <a:tcPr marL="127000" marR="101600" marT="101600" marB="101600" anchor="ctr">
                    <a:lnL>
                      <a:noFill/>
                    </a:lnL>
                    <a:lnR>
                      <a:noFill/>
                    </a:lnR>
                    <a:lnT>
                      <a:noFill/>
                    </a:lnT>
                    <a:lnB>
                      <a:noFill/>
                    </a:lnB>
                    <a:solidFill>
                      <a:srgbClr val="3A5BC7">
                        <a:alpha val="100000"/>
                      </a:srgbClr>
                    </a:solidFill>
                  </a:tcPr>
                </a:tc>
                <a:tc>
                  <a:txBody>
                    <a:bodyPr/>
                    <a:lstStyle/>
                    <a:p>
                      <a:pPr indent="0" algn="l">
                        <a:lnSpc>
                          <a:spcPct val="100000"/>
                        </a:lnSpc>
                        <a:defRPr/>
                      </a:pPr>
                      <a:r>
                        <a:rPr lang="en-US" sz="1600" b="1" i="0" u="none" strike="noStrike">
                          <a:solidFill>
                            <a:srgbClr val="FFFFFF"/>
                          </a:solidFill>
                          <a:latin typeface="Montserrat"/>
                          <a:ea typeface="Montserrat"/>
                          <a:cs typeface="Montserrat"/>
                          <a:sym typeface="Montserrat"/>
                        </a:rPr>
                        <a:t>Impact</a:t>
                      </a:r>
                      <a:endParaRPr lang="en-US" sz="1100"/>
                    </a:p>
                  </a:txBody>
                  <a:tcPr marL="127000" marR="101600" marT="101600" marB="101600" anchor="ctr">
                    <a:lnL>
                      <a:noFill/>
                    </a:lnL>
                    <a:lnR>
                      <a:noFill/>
                    </a:lnR>
                    <a:lnT>
                      <a:noFill/>
                    </a:lnT>
                    <a:lnB>
                      <a:noFill/>
                    </a:lnB>
                    <a:solidFill>
                      <a:srgbClr val="3A5BC7">
                        <a:alpha val="100000"/>
                      </a:srgbClr>
                    </a:solidFill>
                  </a:tcPr>
                </a:tc>
                <a:extLst>
                  <a:ext uri="{0D108BD9-81ED-4DB2-BD59-A6C34878D82A}">
                    <a16:rowId xmlns:a16="http://schemas.microsoft.com/office/drawing/2014/main" val="10000"/>
                  </a:ext>
                </a:extLst>
              </a:tr>
              <a:tr h="533916">
                <a:tc>
                  <a:txBody>
                    <a:bodyPr/>
                    <a:lstStyle/>
                    <a:p>
                      <a:pPr indent="0" algn="l">
                        <a:lnSpc>
                          <a:spcPct val="100000"/>
                        </a:lnSpc>
                        <a:defRPr/>
                      </a:pPr>
                      <a:r>
                        <a:rPr lang="en-US" sz="1400" b="0" i="0" u="none" strike="noStrike">
                          <a:solidFill>
                            <a:srgbClr val="1F2D5C"/>
                          </a:solidFill>
                          <a:latin typeface="Noto Sans"/>
                          <a:ea typeface="Noto Sans"/>
                          <a:cs typeface="Noto Sans"/>
                          <a:sym typeface="Noto Sans"/>
                        </a:rPr>
                        <a:t>Missing Grid</a:t>
                      </a:r>
                      <a:endParaRPr lang="en-US" sz="1100"/>
                    </a:p>
                  </a:txBody>
                  <a:tcPr marL="127000" marR="101600" marT="101600" marB="101600" anchor="ctr">
                    <a:lnL>
                      <a:noFill/>
                    </a:lnL>
                    <a:lnR>
                      <a:noFill/>
                    </a:lnR>
                    <a:lnT>
                      <a:noFill/>
                    </a:lnT>
                    <a:lnB>
                      <a:noFill/>
                    </a:lnB>
                    <a:noFill/>
                  </a:tcPr>
                </a:tc>
                <a:tc>
                  <a:txBody>
                    <a:bodyPr/>
                    <a:lstStyle/>
                    <a:p>
                      <a:pPr indent="0" algn="l">
                        <a:lnSpc>
                          <a:spcPct val="100000"/>
                        </a:lnSpc>
                        <a:defRPr/>
                      </a:pPr>
                      <a:r>
                        <a:rPr lang="en-US" sz="1400" b="0" i="0" u="none" strike="noStrike">
                          <a:solidFill>
                            <a:srgbClr val="1F2D5C"/>
                          </a:solidFill>
                          <a:latin typeface="Noto Sans"/>
                          <a:ea typeface="Noto Sans"/>
                          <a:cs typeface="Noto Sans"/>
                          <a:sym typeface="Noto Sans"/>
                        </a:rPr>
                        <a:t>Logs: "No grid detected"</a:t>
                      </a:r>
                      <a:endParaRPr lang="en-US" sz="1100"/>
                    </a:p>
                  </a:txBody>
                  <a:tcPr marL="127000" marR="101600" marT="101600" marB="101600" anchor="ctr">
                    <a:lnL>
                      <a:noFill/>
                    </a:lnL>
                    <a:lnR>
                      <a:noFill/>
                    </a:lnR>
                    <a:lnT>
                      <a:noFill/>
                    </a:lnT>
                    <a:lnB>
                      <a:noFill/>
                    </a:lnB>
                    <a:noFill/>
                  </a:tcPr>
                </a:tc>
                <a:tc>
                  <a:txBody>
                    <a:bodyPr/>
                    <a:lstStyle/>
                    <a:p>
                      <a:pPr indent="0" algn="l">
                        <a:lnSpc>
                          <a:spcPct val="100000"/>
                        </a:lnSpc>
                        <a:defRPr/>
                      </a:pPr>
                      <a:r>
                        <a:rPr lang="en-US" sz="1400" b="0" i="0" u="none" strike="noStrike">
                          <a:solidFill>
                            <a:srgbClr val="1F2D5C"/>
                          </a:solidFill>
                          <a:latin typeface="Noto Sans"/>
                          <a:ea typeface="Noto Sans"/>
                          <a:cs typeface="Noto Sans"/>
                          <a:sym typeface="Noto Sans"/>
                        </a:rPr>
                        <a:t>Missing row/col &amp; nw fields</a:t>
                      </a:r>
                      <a:endParaRPr lang="en-US" sz="1100"/>
                    </a:p>
                  </a:txBody>
                  <a:tcPr marL="127000" marR="101600" marT="101600" marB="101600" anchor="ctr">
                    <a:lnL>
                      <a:noFill/>
                    </a:lnL>
                    <a:lnR>
                      <a:noFill/>
                    </a:lnR>
                    <a:lnT>
                      <a:noFill/>
                    </a:lnT>
                    <a:lnB>
                      <a:noFill/>
                    </a:lnB>
                    <a:noFill/>
                  </a:tcPr>
                </a:tc>
                <a:extLst>
                  <a:ext uri="{0D108BD9-81ED-4DB2-BD59-A6C34878D82A}">
                    <a16:rowId xmlns:a16="http://schemas.microsoft.com/office/drawing/2014/main" val="10001"/>
                  </a:ext>
                </a:extLst>
              </a:tr>
              <a:tr h="533916">
                <a:tc>
                  <a:txBody>
                    <a:bodyPr/>
                    <a:lstStyle/>
                    <a:p>
                      <a:pPr indent="0" algn="l">
                        <a:lnSpc>
                          <a:spcPct val="100000"/>
                        </a:lnSpc>
                        <a:defRPr/>
                      </a:pPr>
                      <a:r>
                        <a:rPr lang="en-US" sz="1400" b="0" i="0" u="none" strike="noStrike">
                          <a:solidFill>
                            <a:srgbClr val="1F2D5C"/>
                          </a:solidFill>
                          <a:latin typeface="Noto Sans"/>
                          <a:ea typeface="Noto Sans"/>
                          <a:cs typeface="Noto Sans"/>
                          <a:sym typeface="Noto Sans"/>
                        </a:rPr>
                        <a:t>County Misread</a:t>
                      </a:r>
                      <a:endParaRPr lang="en-US" sz="1100"/>
                    </a:p>
                  </a:txBody>
                  <a:tcPr marL="127000" marR="101600" marT="101600" marB="101600" anchor="ctr">
                    <a:lnL>
                      <a:noFill/>
                    </a:lnL>
                    <a:lnR>
                      <a:noFill/>
                    </a:lnR>
                    <a:lnT>
                      <a:noFill/>
                    </a:lnT>
                    <a:lnB>
                      <a:noFill/>
                    </a:lnB>
                    <a:noFill/>
                  </a:tcPr>
                </a:tc>
                <a:tc>
                  <a:txBody>
                    <a:bodyPr/>
                    <a:lstStyle/>
                    <a:p>
                      <a:pPr indent="0" algn="l">
                        <a:lnSpc>
                          <a:spcPct val="100000"/>
                        </a:lnSpc>
                        <a:defRPr/>
                      </a:pPr>
                      <a:r>
                        <a:rPr lang="en-US" sz="1400" b="0" i="0" u="none" strike="noStrike" dirty="0">
                          <a:solidFill>
                            <a:srgbClr val="1F2D5C"/>
                          </a:solidFill>
                          <a:latin typeface="Noto Sans"/>
                          <a:ea typeface="Noto Sans"/>
                          <a:cs typeface="Noto Sans"/>
                          <a:sym typeface="Noto Sans"/>
                        </a:rPr>
                        <a:t>Confidence Score &lt; 90</a:t>
                      </a:r>
                      <a:endParaRPr lang="en-US" sz="1100" dirty="0"/>
                    </a:p>
                  </a:txBody>
                  <a:tcPr marL="127000" marR="101600" marT="101600" marB="101600" anchor="ctr">
                    <a:lnL>
                      <a:noFill/>
                    </a:lnL>
                    <a:lnR>
                      <a:noFill/>
                    </a:lnR>
                    <a:lnT>
                      <a:noFill/>
                    </a:lnT>
                    <a:lnB>
                      <a:noFill/>
                    </a:lnB>
                    <a:noFill/>
                  </a:tcPr>
                </a:tc>
                <a:tc>
                  <a:txBody>
                    <a:bodyPr/>
                    <a:lstStyle/>
                    <a:p>
                      <a:pPr indent="0" algn="l">
                        <a:lnSpc>
                          <a:spcPct val="100000"/>
                        </a:lnSpc>
                        <a:defRPr/>
                      </a:pPr>
                      <a:r>
                        <a:rPr lang="en-US" sz="1400" b="0" i="0" u="none" strike="noStrike">
                          <a:solidFill>
                            <a:srgbClr val="1F2D5C"/>
                          </a:solidFill>
                          <a:latin typeface="Noto Sans"/>
                          <a:ea typeface="Noto Sans"/>
                          <a:cs typeface="Noto Sans"/>
                          <a:sym typeface="Noto Sans"/>
                        </a:rPr>
                        <a:t>Possible Pass2_Used fallback</a:t>
                      </a:r>
                      <a:endParaRPr lang="en-US" sz="1100"/>
                    </a:p>
                  </a:txBody>
                  <a:tcPr marL="127000" marR="101600" marT="101600" marB="101600" anchor="ctr">
                    <a:lnL>
                      <a:noFill/>
                    </a:lnL>
                    <a:lnR>
                      <a:noFill/>
                    </a:lnR>
                    <a:lnT>
                      <a:noFill/>
                    </a:lnT>
                    <a:lnB>
                      <a:noFill/>
                    </a:lnB>
                    <a:noFill/>
                  </a:tcPr>
                </a:tc>
                <a:extLst>
                  <a:ext uri="{0D108BD9-81ED-4DB2-BD59-A6C34878D82A}">
                    <a16:rowId xmlns:a16="http://schemas.microsoft.com/office/drawing/2014/main" val="10002"/>
                  </a:ext>
                </a:extLst>
              </a:tr>
              <a:tr h="533916">
                <a:tc>
                  <a:txBody>
                    <a:bodyPr/>
                    <a:lstStyle/>
                    <a:p>
                      <a:pPr indent="0" algn="l">
                        <a:lnSpc>
                          <a:spcPct val="100000"/>
                        </a:lnSpc>
                        <a:defRPr/>
                      </a:pPr>
                      <a:r>
                        <a:rPr lang="en-US" sz="1400" b="0" i="0" u="none" strike="noStrike">
                          <a:solidFill>
                            <a:srgbClr val="1F2D5C"/>
                          </a:solidFill>
                          <a:latin typeface="Noto Sans"/>
                          <a:ea typeface="Noto Sans"/>
                          <a:cs typeface="Noto Sans"/>
                          <a:sym typeface="Noto Sans"/>
                        </a:rPr>
                        <a:t>Dot Ambiguity</a:t>
                      </a:r>
                      <a:endParaRPr lang="en-US" sz="1100"/>
                    </a:p>
                  </a:txBody>
                  <a:tcPr marL="127000" marR="101600" marT="101600" marB="101600" anchor="ctr">
                    <a:lnL>
                      <a:noFill/>
                    </a:lnL>
                    <a:lnR>
                      <a:noFill/>
                    </a:lnR>
                    <a:lnT>
                      <a:noFill/>
                    </a:lnT>
                    <a:lnB>
                      <a:noFill/>
                    </a:lnB>
                    <a:noFill/>
                  </a:tcPr>
                </a:tc>
                <a:tc>
                  <a:txBody>
                    <a:bodyPr/>
                    <a:lstStyle/>
                    <a:p>
                      <a:pPr indent="0" algn="l">
                        <a:lnSpc>
                          <a:spcPct val="100000"/>
                        </a:lnSpc>
                        <a:defRPr/>
                      </a:pPr>
                      <a:r>
                        <a:rPr lang="en-US" sz="1400" b="0" i="0" u="none" strike="noStrike" dirty="0">
                          <a:solidFill>
                            <a:srgbClr val="1F2D5C"/>
                          </a:solidFill>
                          <a:latin typeface="Noto Sans"/>
                          <a:ea typeface="Noto Sans"/>
                          <a:cs typeface="Noto Sans"/>
                          <a:sym typeface="Noto Sans"/>
                        </a:rPr>
                        <a:t>Status != "Cropped"</a:t>
                      </a:r>
                      <a:endParaRPr lang="en-US" sz="1100" dirty="0"/>
                    </a:p>
                  </a:txBody>
                  <a:tcPr marL="127000" marR="101600" marT="101600" marB="101600" anchor="ctr">
                    <a:lnL>
                      <a:noFill/>
                    </a:lnL>
                    <a:lnR>
                      <a:noFill/>
                    </a:lnR>
                    <a:lnT>
                      <a:noFill/>
                    </a:lnT>
                    <a:lnB>
                      <a:noFill/>
                    </a:lnB>
                    <a:noFill/>
                  </a:tcPr>
                </a:tc>
                <a:tc>
                  <a:txBody>
                    <a:bodyPr/>
                    <a:lstStyle/>
                    <a:p>
                      <a:pPr indent="0" algn="l">
                        <a:lnSpc>
                          <a:spcPct val="100000"/>
                        </a:lnSpc>
                        <a:defRPr/>
                      </a:pPr>
                      <a:r>
                        <a:rPr lang="en-US" sz="1400" b="0" i="0" u="none" strike="noStrike" dirty="0">
                          <a:solidFill>
                            <a:srgbClr val="1F2D5C"/>
                          </a:solidFill>
                          <a:latin typeface="Noto Sans"/>
                          <a:ea typeface="Noto Sans"/>
                          <a:cs typeface="Noto Sans"/>
                          <a:sym typeface="Noto Sans"/>
                        </a:rPr>
                        <a:t>Coordinate mismatch in GIS</a:t>
                      </a:r>
                      <a:endParaRPr lang="en-US" sz="1100" dirty="0"/>
                    </a:p>
                  </a:txBody>
                  <a:tcPr marL="127000" marR="101600" marT="101600" marB="101600" anchor="ctr">
                    <a:lnL>
                      <a:noFill/>
                    </a:lnL>
                    <a:lnR>
                      <a:noFill/>
                    </a:lnR>
                    <a:lnT>
                      <a:noFill/>
                    </a:lnT>
                    <a:lnB>
                      <a:noFill/>
                    </a:lnB>
                    <a:noFill/>
                  </a:tcPr>
                </a:tc>
                <a:extLst>
                  <a:ext uri="{0D108BD9-81ED-4DB2-BD59-A6C34878D82A}">
                    <a16:rowId xmlns:a16="http://schemas.microsoft.com/office/drawing/2014/main" val="10003"/>
                  </a:ext>
                </a:extLst>
              </a:tr>
            </a:tbl>
          </a:graphicData>
        </a:graphic>
      </p:graphicFrame>
      <p:sp>
        <p:nvSpPr>
          <p:cNvPr id="5" name="AutoShape 5"/>
          <p:cNvSpPr/>
          <p:nvPr/>
        </p:nvSpPr>
        <p:spPr>
          <a:xfrm>
            <a:off x="635000" y="4699000"/>
            <a:ext cx="10922000" cy="1524000"/>
          </a:xfrm>
          <a:prstGeom prst="roundRect">
            <a:avLst>
              <a:gd name="adj" fmla="val 10000"/>
            </a:avLst>
          </a:prstGeom>
          <a:solidFill>
            <a:srgbClr val="DEF7F9">
              <a:alpha val="100000"/>
            </a:srgbClr>
          </a:solidFill>
          <a:ln w="25400" cap="flat" cmpd="sng">
            <a:noFill/>
            <a:prstDash val="solid"/>
            <a:round/>
          </a:ln>
        </p:spPr>
        <p:txBody>
          <a:bodyPr vert="horz" wrap="square" lIns="254000" tIns="190500" rIns="0" bIns="0" rtlCol="0" anchor="t" anchorCtr="0">
            <a:normAutofit/>
          </a:bodyPr>
          <a:lstStyle/>
          <a:p>
            <a:pPr indent="0" algn="l">
              <a:lnSpc>
                <a:spcPct val="108333"/>
              </a:lnSpc>
              <a:defRPr/>
            </a:pPr>
            <a:r>
              <a:rPr lang="en-US" sz="1700" b="1" i="0" u="none" strike="noStrike" dirty="0">
                <a:solidFill>
                  <a:srgbClr val="3A5BC7"/>
                </a:solidFill>
                <a:latin typeface="Noto Sans"/>
                <a:ea typeface="Noto Sans"/>
                <a:cs typeface="Noto Sans"/>
                <a:sym typeface="Noto Sans"/>
              </a:rPr>
              <a:t>Actionable QA Ideas:</a:t>
            </a:r>
            <a:endParaRPr lang="en-US" sz="1100" dirty="0"/>
          </a:p>
          <a:p>
            <a:pPr marL="215900" indent="-215900" algn="l">
              <a:lnSpc>
                <a:spcPct val="108333"/>
              </a:lnSpc>
              <a:buClr>
                <a:srgbClr val="1F2D5C"/>
              </a:buClr>
              <a:buChar char="•"/>
            </a:pPr>
            <a:r>
              <a:rPr lang="en-US" sz="1700" b="1" i="0" u="none" strike="noStrike" dirty="0">
                <a:solidFill>
                  <a:srgbClr val="1F2D5C"/>
                </a:solidFill>
                <a:latin typeface="Noto Sans"/>
                <a:ea typeface="Noto Sans"/>
                <a:cs typeface="Noto Sans"/>
                <a:sym typeface="Noto Sans"/>
              </a:rPr>
              <a:t>Thresholding:</a:t>
            </a:r>
            <a:r>
              <a:rPr lang="en-US" sz="1700" b="0" i="0" u="none" strike="noStrike" dirty="0">
                <a:solidFill>
                  <a:srgbClr val="1F2D5C"/>
                </a:solidFill>
                <a:latin typeface="Noto Sans"/>
                <a:ea typeface="Noto Sans"/>
                <a:cs typeface="Noto Sans"/>
                <a:sym typeface="Noto Sans"/>
              </a:rPr>
              <a:t> Auto-flag any Confidence score below 85 for human review.</a:t>
            </a:r>
          </a:p>
          <a:p>
            <a:pPr marL="215900" indent="-215900" algn="l">
              <a:lnSpc>
                <a:spcPct val="108333"/>
              </a:lnSpc>
              <a:buClr>
                <a:srgbClr val="1F2D5C"/>
              </a:buClr>
              <a:buChar char="•"/>
            </a:pPr>
            <a:r>
              <a:rPr lang="en-US" sz="1700" b="1" i="0" u="none" strike="noStrike" dirty="0">
                <a:solidFill>
                  <a:srgbClr val="1F2D5C"/>
                </a:solidFill>
                <a:latin typeface="Noto Sans"/>
                <a:ea typeface="Noto Sans"/>
                <a:cs typeface="Noto Sans"/>
                <a:sym typeface="Noto Sans"/>
              </a:rPr>
              <a:t>Review Queue:</a:t>
            </a:r>
            <a:r>
              <a:rPr lang="en-US" sz="1700" b="0" i="0" u="none" strike="noStrike" dirty="0">
                <a:solidFill>
                  <a:srgbClr val="1F2D5C"/>
                </a:solidFill>
                <a:latin typeface="Noto Sans"/>
                <a:ea typeface="Noto Sans"/>
                <a:cs typeface="Noto Sans"/>
                <a:sym typeface="Noto Sans"/>
              </a:rPr>
              <a:t> Route "No grid" or "Pass2_Used=True" cases to a manual QA dashboard.</a:t>
            </a:r>
          </a:p>
          <a:p>
            <a:pPr marL="215900" indent="-215900" algn="l">
              <a:lnSpc>
                <a:spcPct val="108333"/>
              </a:lnSpc>
              <a:buClr>
                <a:srgbClr val="1F2D5C"/>
              </a:buClr>
              <a:buChar char="•"/>
            </a:pPr>
            <a:r>
              <a:rPr lang="en-US" sz="1700" b="1" i="0" u="none" strike="noStrike" dirty="0">
                <a:solidFill>
                  <a:srgbClr val="1F2D5C"/>
                </a:solidFill>
                <a:latin typeface="Noto Sans"/>
                <a:ea typeface="Noto Sans"/>
                <a:cs typeface="Noto Sans"/>
                <a:sym typeface="Noto Sans"/>
              </a:rPr>
              <a:t>Sampling:</a:t>
            </a:r>
            <a:r>
              <a:rPr lang="en-US" sz="1700" b="0" i="0" u="none" strike="noStrike" dirty="0">
                <a:solidFill>
                  <a:srgbClr val="1F2D5C"/>
                </a:solidFill>
                <a:latin typeface="Noto Sans"/>
                <a:ea typeface="Noto Sans"/>
                <a:cs typeface="Noto Sans"/>
                <a:sym typeface="Noto Sans"/>
              </a:rPr>
              <a:t> Periodically sample 5% of "Cropped" records to verify dot placement.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fontScale="92500"/>
          </a:bodyPr>
          <a:lstStyle/>
          <a:p>
            <a:pPr indent="0" algn="l">
              <a:lnSpc>
                <a:spcPct val="125000"/>
              </a:lnSpc>
              <a:defRPr/>
            </a:pPr>
            <a:r>
              <a:rPr lang="en-US" sz="2500" b="1" i="0" u="none" strike="noStrike">
                <a:solidFill>
                  <a:srgbClr val="1F2D5C"/>
                </a:solidFill>
                <a:latin typeface="Montserrat"/>
                <a:ea typeface="Montserrat"/>
                <a:cs typeface="Montserrat"/>
                <a:sym typeface="Montserrat"/>
              </a:rPr>
              <a:t>How Latitude and Longitude Are Computed from PLSS + Grid Data</a:t>
            </a:r>
            <a:endParaRPr lang="en-US" sz="1100"/>
          </a:p>
        </p:txBody>
      </p:sp>
      <p:sp>
        <p:nvSpPr>
          <p:cNvPr id="3" name="AutoShape 3"/>
          <p:cNvSpPr/>
          <p:nvPr/>
        </p:nvSpPr>
        <p:spPr>
          <a:xfrm>
            <a:off x="635000" y="1397000"/>
            <a:ext cx="3810000" cy="1397000"/>
          </a:xfrm>
          <a:prstGeom prst="roundRect">
            <a:avLst>
              <a:gd name="adj" fmla="val 0"/>
            </a:avLst>
          </a:prstGeom>
          <a:solidFill>
            <a:srgbClr val="DEF7F9">
              <a:alpha val="100000"/>
            </a:srgbClr>
          </a:solidFill>
          <a:ln w="25400" cap="flat" cmpd="sng">
            <a:noFill/>
            <a:prstDash val="solid"/>
            <a:round/>
          </a:ln>
        </p:spPr>
        <p:txBody>
          <a:bodyPr vert="horz" wrap="square" lIns="127000" tIns="127000" rIns="0" bIns="0" rtlCol="0" anchor="t" anchorCtr="0">
            <a:normAutofit/>
          </a:bodyPr>
          <a:lstStyle/>
          <a:p>
            <a:pPr indent="0" algn="l">
              <a:lnSpc>
                <a:spcPct val="108333"/>
              </a:lnSpc>
              <a:defRPr/>
            </a:pPr>
            <a:r>
              <a:rPr lang="en-US" sz="1100" i="0" u="none" strike="noStrike" dirty="0">
                <a:solidFill>
                  <a:srgbClr val="3A5BC7"/>
                </a:solidFill>
                <a:latin typeface="Noto Sans"/>
                <a:ea typeface="Noto Sans"/>
                <a:cs typeface="Noto Sans"/>
                <a:sym typeface="Noto Sans"/>
              </a:rPr>
              <a:t>Problem Statement:</a:t>
            </a:r>
            <a:endParaRPr lang="en-US" sz="1100" dirty="0"/>
          </a:p>
          <a:p>
            <a:pPr marL="139700" indent="-139700" algn="l">
              <a:lnSpc>
                <a:spcPct val="108333"/>
              </a:lnSpc>
              <a:buClr>
                <a:srgbClr val="1F2D5C"/>
              </a:buClr>
              <a:buChar char="•"/>
            </a:pPr>
            <a:r>
              <a:rPr lang="en-US" sz="1100" i="0" u="none" strike="noStrike" dirty="0">
                <a:solidFill>
                  <a:srgbClr val="1F2D5C"/>
                </a:solidFill>
                <a:latin typeface="Noto Sans"/>
                <a:ea typeface="Noto Sans"/>
                <a:cs typeface="Noto Sans"/>
                <a:sym typeface="Noto Sans"/>
              </a:rPr>
              <a:t>Lat/</a:t>
            </a:r>
            <a:r>
              <a:rPr lang="en-US" sz="1100" i="0" u="none" strike="noStrike" dirty="0" err="1">
                <a:solidFill>
                  <a:srgbClr val="1F2D5C"/>
                </a:solidFill>
                <a:latin typeface="Noto Sans"/>
                <a:ea typeface="Noto Sans"/>
                <a:cs typeface="Noto Sans"/>
                <a:sym typeface="Noto Sans"/>
              </a:rPr>
              <a:t>lon</a:t>
            </a:r>
            <a:r>
              <a:rPr lang="en-US" sz="1100" i="0" u="none" strike="noStrike" dirty="0">
                <a:solidFill>
                  <a:srgbClr val="1F2D5C"/>
                </a:solidFill>
                <a:latin typeface="Noto Sans"/>
                <a:ea typeface="Noto Sans"/>
                <a:cs typeface="Noto Sans"/>
                <a:sym typeface="Noto Sans"/>
              </a:rPr>
              <a:t> are NOT directly stored in the source data.</a:t>
            </a:r>
          </a:p>
          <a:p>
            <a:pPr marL="139700" indent="-139700" algn="l">
              <a:lnSpc>
                <a:spcPct val="108333"/>
              </a:lnSpc>
              <a:buClr>
                <a:srgbClr val="1F2D5C"/>
              </a:buClr>
              <a:buChar char="•"/>
            </a:pPr>
            <a:r>
              <a:rPr lang="en-US" sz="1100" i="0" u="none" strike="noStrike" dirty="0">
                <a:solidFill>
                  <a:srgbClr val="1F2D5C"/>
                </a:solidFill>
                <a:latin typeface="Noto Sans"/>
                <a:ea typeface="Noto Sans"/>
                <a:cs typeface="Noto Sans"/>
                <a:sym typeface="Noto Sans"/>
              </a:rPr>
              <a:t>Computed from PLSS metadata + human-selected grid.</a:t>
            </a:r>
          </a:p>
          <a:p>
            <a:pPr indent="0" algn="l">
              <a:lnSpc>
                <a:spcPct val="108333"/>
              </a:lnSpc>
            </a:pPr>
            <a:r>
              <a:rPr lang="en-US" sz="1200" i="1" u="none" strike="noStrike" dirty="0">
                <a:solidFill>
                  <a:srgbClr val="3A5BC7"/>
                </a:solidFill>
                <a:latin typeface="Noto Sans"/>
                <a:ea typeface="Noto Sans"/>
                <a:cs typeface="Noto Sans"/>
                <a:sym typeface="Noto Sans"/>
              </a:rPr>
              <a:t>Township/Range/Section/County → SQL lookup in PLSS table/view → section corner coordinates (4 corners).</a:t>
            </a:r>
          </a:p>
        </p:txBody>
      </p:sp>
      <p:sp>
        <p:nvSpPr>
          <p:cNvPr id="4" name="AutoShape 4"/>
          <p:cNvSpPr/>
          <p:nvPr/>
        </p:nvSpPr>
        <p:spPr>
          <a:xfrm>
            <a:off x="635000" y="2921000"/>
            <a:ext cx="3810000" cy="3302000"/>
          </a:xfrm>
          <a:prstGeom prst="roundRect">
            <a:avLst>
              <a:gd name="adj" fmla="val 0"/>
            </a:avLst>
          </a:prstGeom>
          <a:solidFill>
            <a:srgbClr val="DEF7F9">
              <a:alpha val="100000"/>
            </a:srgbClr>
          </a:solidFill>
          <a:ln w="25400" cap="flat" cmpd="sng">
            <a:noFill/>
            <a:prstDash val="solid"/>
            <a:round/>
          </a:ln>
        </p:spPr>
        <p:txBody>
          <a:bodyPr vert="horz" wrap="square" lIns="127000" tIns="127000" rIns="0" bIns="0" rtlCol="0" anchor="t" anchorCtr="0">
            <a:normAutofit/>
          </a:bodyPr>
          <a:lstStyle/>
          <a:p>
            <a:pPr indent="0" algn="l">
              <a:lnSpc>
                <a:spcPct val="125000"/>
              </a:lnSpc>
              <a:defRPr/>
            </a:pPr>
            <a:r>
              <a:rPr lang="en-US" sz="1400" i="0" u="none" strike="noStrike" dirty="0">
                <a:solidFill>
                  <a:srgbClr val="3A5BC7"/>
                </a:solidFill>
                <a:latin typeface="Noto Sans"/>
                <a:ea typeface="Noto Sans"/>
                <a:cs typeface="Noto Sans"/>
                <a:sym typeface="Noto Sans"/>
              </a:rPr>
              <a:t>Inputs Used:</a:t>
            </a:r>
            <a:endParaRPr lang="en-US" sz="1100" dirty="0"/>
          </a:p>
          <a:p>
            <a:pPr marL="177800" indent="-177800" algn="l">
              <a:lnSpc>
                <a:spcPct val="125000"/>
              </a:lnSpc>
              <a:buClr>
                <a:srgbClr val="1F2D5C"/>
              </a:buClr>
              <a:buChar char="•"/>
            </a:pPr>
            <a:r>
              <a:rPr lang="en-US" sz="1400" i="0" u="none" strike="noStrike" dirty="0">
                <a:solidFill>
                  <a:srgbClr val="1F2D5C"/>
                </a:solidFill>
                <a:latin typeface="Noto Sans"/>
                <a:ea typeface="Noto Sans"/>
                <a:cs typeface="Noto Sans"/>
                <a:sym typeface="Noto Sans"/>
              </a:rPr>
              <a:t>Section number, Township (N/S), Range (E/W)</a:t>
            </a:r>
          </a:p>
          <a:p>
            <a:pPr marL="177800" indent="-177800" algn="l">
              <a:lnSpc>
                <a:spcPct val="125000"/>
              </a:lnSpc>
              <a:buClr>
                <a:srgbClr val="1F2D5C"/>
              </a:buClr>
              <a:buChar char="•"/>
            </a:pPr>
            <a:r>
              <a:rPr lang="en-US" sz="1400" i="0" u="none" strike="noStrike" dirty="0">
                <a:solidFill>
                  <a:srgbClr val="1F2D5C"/>
                </a:solidFill>
                <a:latin typeface="Noto Sans"/>
                <a:ea typeface="Noto Sans"/>
                <a:cs typeface="Noto Sans"/>
                <a:sym typeface="Noto Sans"/>
              </a:rPr>
              <a:t>County name</a:t>
            </a:r>
          </a:p>
          <a:p>
            <a:pPr marL="177800" indent="-177800" algn="l">
              <a:lnSpc>
                <a:spcPct val="125000"/>
              </a:lnSpc>
              <a:buClr>
                <a:srgbClr val="1F2D5C"/>
              </a:buClr>
              <a:buChar char="•"/>
            </a:pPr>
            <a:r>
              <a:rPr lang="en-US" sz="1400" i="0" u="none" strike="noStrike" dirty="0">
                <a:solidFill>
                  <a:srgbClr val="1F2D5C"/>
                </a:solidFill>
                <a:latin typeface="Noto Sans"/>
                <a:ea typeface="Noto Sans"/>
                <a:cs typeface="Noto Sans"/>
                <a:sym typeface="Noto Sans"/>
              </a:rPr>
              <a:t>Grid position: row (1-8), col (1-8)</a:t>
            </a:r>
          </a:p>
          <a:p>
            <a:pPr marL="177800" indent="-177800" algn="l">
              <a:lnSpc>
                <a:spcPct val="125000"/>
              </a:lnSpc>
              <a:buClr>
                <a:srgbClr val="1F2D5C"/>
              </a:buClr>
              <a:buChar char="•"/>
            </a:pPr>
            <a:r>
              <a:rPr lang="en-US" sz="1400" i="0" u="none" strike="noStrike" dirty="0">
                <a:solidFill>
                  <a:srgbClr val="1F2D5C"/>
                </a:solidFill>
                <a:latin typeface="Noto Sans"/>
                <a:ea typeface="Noto Sans"/>
                <a:cs typeface="Noto Sans"/>
                <a:sym typeface="Noto Sans"/>
              </a:rPr>
              <a:t>Section corners: </a:t>
            </a:r>
            <a:r>
              <a:rPr lang="en-US" sz="1400" i="0" u="none" strike="noStrike" dirty="0" err="1">
                <a:solidFill>
                  <a:srgbClr val="1F2D5C"/>
                </a:solidFill>
                <a:latin typeface="Noto Sans"/>
                <a:ea typeface="Noto Sans"/>
                <a:cs typeface="Noto Sans"/>
                <a:sym typeface="Noto Sans"/>
              </a:rPr>
              <a:t>top_left</a:t>
            </a:r>
            <a:r>
              <a:rPr lang="en-US" sz="1400" i="0" u="none" strike="noStrike" dirty="0">
                <a:solidFill>
                  <a:srgbClr val="1F2D5C"/>
                </a:solidFill>
                <a:latin typeface="Noto Sans"/>
                <a:ea typeface="Noto Sans"/>
                <a:cs typeface="Noto Sans"/>
                <a:sym typeface="Noto Sans"/>
              </a:rPr>
              <a:t>, </a:t>
            </a:r>
            <a:r>
              <a:rPr lang="en-US" sz="1400" i="0" u="none" strike="noStrike" dirty="0" err="1">
                <a:solidFill>
                  <a:srgbClr val="1F2D5C"/>
                </a:solidFill>
                <a:latin typeface="Noto Sans"/>
                <a:ea typeface="Noto Sans"/>
                <a:cs typeface="Noto Sans"/>
                <a:sym typeface="Noto Sans"/>
              </a:rPr>
              <a:t>top_right</a:t>
            </a:r>
            <a:r>
              <a:rPr lang="en-US" sz="1400" i="0" u="none" strike="noStrike" dirty="0">
                <a:solidFill>
                  <a:srgbClr val="1F2D5C"/>
                </a:solidFill>
                <a:latin typeface="Noto Sans"/>
                <a:ea typeface="Noto Sans"/>
                <a:cs typeface="Noto Sans"/>
                <a:sym typeface="Noto Sans"/>
              </a:rPr>
              <a:t>, </a:t>
            </a:r>
            <a:r>
              <a:rPr lang="en-US" sz="1400" i="0" u="none" strike="noStrike" dirty="0" err="1">
                <a:solidFill>
                  <a:srgbClr val="1F2D5C"/>
                </a:solidFill>
                <a:latin typeface="Noto Sans"/>
                <a:ea typeface="Noto Sans"/>
                <a:cs typeface="Noto Sans"/>
                <a:sym typeface="Noto Sans"/>
              </a:rPr>
              <a:t>bottom_left</a:t>
            </a:r>
            <a:r>
              <a:rPr lang="en-US" sz="1400" i="0" u="none" strike="noStrike" dirty="0">
                <a:solidFill>
                  <a:srgbClr val="1F2D5C"/>
                </a:solidFill>
                <a:latin typeface="Noto Sans"/>
                <a:ea typeface="Noto Sans"/>
                <a:cs typeface="Noto Sans"/>
                <a:sym typeface="Noto Sans"/>
              </a:rPr>
              <a:t>, </a:t>
            </a:r>
            <a:r>
              <a:rPr lang="en-US" sz="1400" i="0" u="none" strike="noStrike" dirty="0" err="1">
                <a:solidFill>
                  <a:srgbClr val="1F2D5C"/>
                </a:solidFill>
                <a:latin typeface="Noto Sans"/>
                <a:ea typeface="Noto Sans"/>
                <a:cs typeface="Noto Sans"/>
                <a:sym typeface="Noto Sans"/>
              </a:rPr>
              <a:t>bottom_right</a:t>
            </a:r>
            <a:r>
              <a:rPr lang="en-US" sz="1400" i="0" u="none" strike="noStrike" dirty="0">
                <a:solidFill>
                  <a:srgbClr val="1F2D5C"/>
                </a:solidFill>
                <a:latin typeface="Noto Sans"/>
                <a:ea typeface="Noto Sans"/>
                <a:cs typeface="Noto Sans"/>
                <a:sym typeface="Noto Sans"/>
              </a:rPr>
              <a:t> (</a:t>
            </a:r>
            <a:r>
              <a:rPr lang="en-US" sz="1400" i="0" u="none" strike="noStrike" dirty="0" err="1">
                <a:solidFill>
                  <a:srgbClr val="1F2D5C"/>
                </a:solidFill>
                <a:latin typeface="Noto Sans"/>
                <a:ea typeface="Noto Sans"/>
                <a:cs typeface="Noto Sans"/>
                <a:sym typeface="Noto Sans"/>
              </a:rPr>
              <a:t>lat</a:t>
            </a:r>
            <a:r>
              <a:rPr lang="en-US" sz="1400" i="0" u="none" strike="noStrike" dirty="0">
                <a:solidFill>
                  <a:srgbClr val="1F2D5C"/>
                </a:solidFill>
                <a:latin typeface="Noto Sans"/>
                <a:ea typeface="Noto Sans"/>
                <a:cs typeface="Noto Sans"/>
                <a:sym typeface="Noto Sans"/>
              </a:rPr>
              <a:t>, </a:t>
            </a:r>
            <a:r>
              <a:rPr lang="en-US" sz="1400" i="0" u="none" strike="noStrike" dirty="0" err="1">
                <a:solidFill>
                  <a:srgbClr val="1F2D5C"/>
                </a:solidFill>
                <a:latin typeface="Noto Sans"/>
                <a:ea typeface="Noto Sans"/>
                <a:cs typeface="Noto Sans"/>
                <a:sym typeface="Noto Sans"/>
              </a:rPr>
              <a:t>lon</a:t>
            </a:r>
            <a:r>
              <a:rPr lang="en-US" sz="1400" i="0" u="none" strike="noStrike" dirty="0">
                <a:solidFill>
                  <a:srgbClr val="1F2D5C"/>
                </a:solidFill>
                <a:latin typeface="Noto Sans"/>
                <a:ea typeface="Noto Sans"/>
                <a:cs typeface="Noto Sans"/>
                <a:sym typeface="Noto Sans"/>
              </a:rPr>
              <a:t>)</a:t>
            </a:r>
          </a:p>
        </p:txBody>
      </p:sp>
      <p:sp>
        <p:nvSpPr>
          <p:cNvPr id="5" name="AutoShape 5"/>
          <p:cNvSpPr/>
          <p:nvPr/>
        </p:nvSpPr>
        <p:spPr>
          <a:xfrm>
            <a:off x="4635500" y="1397000"/>
            <a:ext cx="6921500" cy="2286000"/>
          </a:xfrm>
          <a:prstGeom prst="roundRect">
            <a:avLst>
              <a:gd name="adj" fmla="val 0"/>
            </a:avLst>
          </a:prstGeom>
          <a:solidFill>
            <a:srgbClr val="F0F0F5">
              <a:alpha val="100000"/>
            </a:srgbClr>
          </a:solidFill>
          <a:ln w="25400" cap="flat" cmpd="sng">
            <a:noFill/>
            <a:prstDash val="solid"/>
            <a:round/>
          </a:ln>
        </p:spPr>
        <p:txBody>
          <a:bodyPr vert="horz" wrap="square" lIns="190500" tIns="127000" rIns="0" bIns="0" rtlCol="0" anchor="t" anchorCtr="0">
            <a:normAutofit/>
          </a:bodyPr>
          <a:lstStyle/>
          <a:p>
            <a:pPr indent="0" algn="l">
              <a:lnSpc>
                <a:spcPct val="125000"/>
              </a:lnSpc>
              <a:defRPr/>
            </a:pPr>
            <a:r>
              <a:rPr lang="en-US" sz="1400" i="0" u="none" strike="noStrike" dirty="0">
                <a:solidFill>
                  <a:srgbClr val="3A5BC7"/>
                </a:solidFill>
                <a:latin typeface="Noto Sans"/>
                <a:ea typeface="Noto Sans"/>
                <a:cs typeface="Noto Sans"/>
                <a:sym typeface="Noto Sans"/>
              </a:rPr>
              <a:t>How the Location Is Calculated:</a:t>
            </a:r>
            <a:endParaRPr lang="en-US" sz="1100" dirty="0"/>
          </a:p>
          <a:p>
            <a:pPr marL="177800" indent="-177800" algn="l">
              <a:lnSpc>
                <a:spcPct val="125000"/>
              </a:lnSpc>
              <a:buClr>
                <a:srgbClr val="1F2D5C"/>
              </a:buClr>
              <a:buFont typeface="+mj-lt"/>
              <a:buAutoNum type="arabicPeriod"/>
            </a:pPr>
            <a:r>
              <a:rPr lang="en-US" sz="1400" i="0" u="none" strike="noStrike" dirty="0">
                <a:solidFill>
                  <a:srgbClr val="1F2D5C"/>
                </a:solidFill>
                <a:latin typeface="Noto Sans"/>
                <a:ea typeface="Noto Sans"/>
                <a:cs typeface="Noto Sans"/>
                <a:sym typeface="Noto Sans"/>
              </a:rPr>
              <a:t>Township/Range info → PLSS database lookup.</a:t>
            </a:r>
          </a:p>
          <a:p>
            <a:pPr marL="177800" indent="-177800" algn="l">
              <a:lnSpc>
                <a:spcPct val="125000"/>
              </a:lnSpc>
              <a:buClr>
                <a:srgbClr val="1F2D5C"/>
              </a:buClr>
              <a:buFont typeface="+mj-lt"/>
              <a:buAutoNum type="arabicPeriod"/>
            </a:pPr>
            <a:r>
              <a:rPr lang="en-US" sz="1400" i="0" u="none" strike="noStrike" dirty="0">
                <a:solidFill>
                  <a:srgbClr val="1F2D5C"/>
                </a:solidFill>
                <a:latin typeface="Noto Sans"/>
                <a:ea typeface="Noto Sans"/>
                <a:cs typeface="Noto Sans"/>
                <a:sym typeface="Noto Sans"/>
              </a:rPr>
              <a:t>PLSS lookup → section boundary corner coordinates.</a:t>
            </a:r>
          </a:p>
          <a:p>
            <a:pPr marL="177800" indent="-177800" algn="l">
              <a:lnSpc>
                <a:spcPct val="125000"/>
              </a:lnSpc>
              <a:buClr>
                <a:srgbClr val="1F2D5C"/>
              </a:buClr>
              <a:buFont typeface="+mj-lt"/>
              <a:buAutoNum type="arabicPeriod"/>
            </a:pPr>
            <a:r>
              <a:rPr lang="en-US" sz="1400" i="0" u="none" strike="noStrike" dirty="0">
                <a:solidFill>
                  <a:srgbClr val="1F2D5C"/>
                </a:solidFill>
                <a:latin typeface="Noto Sans"/>
                <a:ea typeface="Noto Sans"/>
                <a:cs typeface="Noto Sans"/>
                <a:sym typeface="Noto Sans"/>
              </a:rPr>
              <a:t>Grid row/col → relative position (</a:t>
            </a:r>
            <a:r>
              <a:rPr lang="en-US" sz="1400" i="0" u="none" strike="noStrike" dirty="0" err="1">
                <a:solidFill>
                  <a:srgbClr val="1F2D5C"/>
                </a:solidFill>
                <a:latin typeface="Noto Sans"/>
                <a:ea typeface="Noto Sans"/>
                <a:cs typeface="Noto Sans"/>
                <a:sym typeface="Noto Sans"/>
              </a:rPr>
              <a:t>x,y</a:t>
            </a:r>
            <a:r>
              <a:rPr lang="en-US" sz="1400" i="0" u="none" strike="noStrike" dirty="0">
                <a:solidFill>
                  <a:srgbClr val="1F2D5C"/>
                </a:solidFill>
                <a:latin typeface="Noto Sans"/>
                <a:ea typeface="Noto Sans"/>
                <a:cs typeface="Noto Sans"/>
                <a:sym typeface="Noto Sans"/>
              </a:rPr>
              <a:t>) on 0-1 scale.</a:t>
            </a:r>
          </a:p>
          <a:p>
            <a:pPr marL="177800" indent="-177800" algn="l">
              <a:lnSpc>
                <a:spcPct val="125000"/>
              </a:lnSpc>
              <a:buClr>
                <a:srgbClr val="1F2D5C"/>
              </a:buClr>
              <a:buFont typeface="+mj-lt"/>
              <a:buAutoNum type="arabicPeriod"/>
            </a:pPr>
            <a:r>
              <a:rPr lang="en-US" sz="1400" i="0" u="none" strike="noStrike" dirty="0">
                <a:solidFill>
                  <a:srgbClr val="1F2D5C"/>
                </a:solidFill>
                <a:latin typeface="Noto Sans"/>
                <a:ea typeface="Noto Sans"/>
                <a:cs typeface="Noto Sans"/>
                <a:sym typeface="Noto Sans"/>
              </a:rPr>
              <a:t>Relative position + corners → bilinear interpolation.</a:t>
            </a:r>
          </a:p>
          <a:p>
            <a:pPr marL="177800" indent="-177800" algn="l">
              <a:lnSpc>
                <a:spcPct val="125000"/>
              </a:lnSpc>
              <a:buClr>
                <a:srgbClr val="1F2D5C"/>
              </a:buClr>
              <a:buFont typeface="+mj-lt"/>
              <a:buAutoNum type="arabicPeriod"/>
            </a:pPr>
            <a:r>
              <a:rPr lang="en-US" sz="1400" i="0" u="none" strike="noStrike" dirty="0">
                <a:solidFill>
                  <a:srgbClr val="1F2D5C"/>
                </a:solidFill>
                <a:latin typeface="Noto Sans"/>
                <a:ea typeface="Noto Sans"/>
                <a:cs typeface="Noto Sans"/>
                <a:sym typeface="Noto Sans"/>
              </a:rPr>
              <a:t>Interpolate </a:t>
            </a:r>
            <a:r>
              <a:rPr lang="en-US" sz="1400" i="0" u="none" strike="noStrike" dirty="0" err="1">
                <a:solidFill>
                  <a:srgbClr val="1F2D5C"/>
                </a:solidFill>
                <a:latin typeface="Noto Sans"/>
                <a:ea typeface="Noto Sans"/>
                <a:cs typeface="Noto Sans"/>
                <a:sym typeface="Noto Sans"/>
              </a:rPr>
              <a:t>lat</a:t>
            </a:r>
            <a:r>
              <a:rPr lang="en-US" sz="1400" i="0" u="none" strike="noStrike" dirty="0">
                <a:solidFill>
                  <a:srgbClr val="1F2D5C"/>
                </a:solidFill>
                <a:latin typeface="Noto Sans"/>
                <a:ea typeface="Noto Sans"/>
                <a:cs typeface="Noto Sans"/>
                <a:sym typeface="Noto Sans"/>
              </a:rPr>
              <a:t> vertically then horizontally; </a:t>
            </a:r>
            <a:r>
              <a:rPr lang="en-US" sz="1400" i="0" u="none" strike="noStrike" dirty="0" err="1">
                <a:solidFill>
                  <a:srgbClr val="1F2D5C"/>
                </a:solidFill>
                <a:latin typeface="Noto Sans"/>
                <a:ea typeface="Noto Sans"/>
                <a:cs typeface="Noto Sans"/>
                <a:sym typeface="Noto Sans"/>
              </a:rPr>
              <a:t>lon</a:t>
            </a:r>
            <a:r>
              <a:rPr lang="en-US" sz="1400" i="0" u="none" strike="noStrike" dirty="0">
                <a:solidFill>
                  <a:srgbClr val="1F2D5C"/>
                </a:solidFill>
                <a:latin typeface="Noto Sans"/>
                <a:ea typeface="Noto Sans"/>
                <a:cs typeface="Noto Sans"/>
                <a:sym typeface="Noto Sans"/>
              </a:rPr>
              <a:t> horizontally then vertically.</a:t>
            </a:r>
          </a:p>
        </p:txBody>
      </p:sp>
      <p:sp>
        <p:nvSpPr>
          <p:cNvPr id="6" name="AutoShape 6"/>
          <p:cNvSpPr/>
          <p:nvPr/>
        </p:nvSpPr>
        <p:spPr>
          <a:xfrm>
            <a:off x="6785760" y="3841750"/>
            <a:ext cx="2232359" cy="730250"/>
          </a:xfrm>
          <a:prstGeom prst="rect">
            <a:avLst/>
          </a:prstGeom>
          <a:noFill/>
          <a:ln w="12700" cap="flat" cmpd="sng">
            <a:noFill/>
            <a:prstDash val="solid"/>
            <a:round/>
          </a:ln>
        </p:spPr>
        <p:txBody>
          <a:bodyPr vert="horz" wrap="square" lIns="0" tIns="0" rIns="0" bIns="0" rtlCol="0" anchor="t" anchorCtr="0">
            <a:normAutofit/>
          </a:bodyPr>
          <a:lstStyle/>
          <a:p>
            <a:pPr indent="0" algn="l">
              <a:lnSpc>
                <a:spcPct val="125000"/>
              </a:lnSpc>
              <a:defRPr/>
            </a:pPr>
            <a:r>
              <a:rPr lang="en-US" sz="1400" b="0" i="0" u="none" strike="noStrike">
                <a:solidFill>
                  <a:srgbClr val="3A5BC7"/>
                </a:solidFill>
                <a:latin typeface="Noto Sans SC"/>
                <a:ea typeface="Noto Sans SC"/>
                <a:cs typeface="Noto Sans SC"/>
                <a:sym typeface="Noto Sans SC"/>
              </a:rPr>
              <a:t>(row, col)</a:t>
            </a:r>
            <a:r>
              <a:rPr lang="en-US" sz="1400" b="0" i="0" u="none" strike="noStrike">
                <a:solidFill>
                  <a:srgbClr val="1F2D5C"/>
                </a:solidFill>
                <a:latin typeface="Noto Sans SC"/>
                <a:ea typeface="Noto Sans SC"/>
                <a:cs typeface="Noto Sans SC"/>
                <a:sym typeface="Noto Sans SC"/>
              </a:rPr>
              <a:t> → </a:t>
            </a:r>
            <a:r>
              <a:rPr lang="en-US" sz="1400" b="0" i="0" u="none" strike="noStrike">
                <a:solidFill>
                  <a:srgbClr val="3A5BC7"/>
                </a:solidFill>
                <a:latin typeface="Noto Sans SC"/>
                <a:ea typeface="Noto Sans SC"/>
                <a:cs typeface="Noto Sans SC"/>
                <a:sym typeface="Noto Sans SC"/>
              </a:rPr>
              <a:t>(x, y)</a:t>
            </a:r>
            <a:endParaRPr lang="en-US" sz="1100"/>
          </a:p>
          <a:p>
            <a:pPr indent="0" algn="l">
              <a:lnSpc>
                <a:spcPct val="125000"/>
              </a:lnSpc>
            </a:pPr>
            <a:r>
              <a:rPr lang="en-US" sz="1400" b="0" i="0" u="none" strike="noStrike">
                <a:solidFill>
                  <a:srgbClr val="3A5BC7"/>
                </a:solidFill>
                <a:latin typeface="Noto Sans SC"/>
                <a:ea typeface="Noto Sans SC"/>
                <a:cs typeface="Noto Sans SC"/>
                <a:sym typeface="Noto Sans SC"/>
              </a:rPr>
              <a:t>(x, y) + corners</a:t>
            </a:r>
            <a:r>
              <a:rPr lang="en-US" sz="1400" b="0" i="0" u="none" strike="noStrike">
                <a:solidFill>
                  <a:srgbClr val="1F2D5C"/>
                </a:solidFill>
                <a:latin typeface="Noto Sans SC"/>
                <a:ea typeface="Noto Sans SC"/>
                <a:cs typeface="Noto Sans SC"/>
                <a:sym typeface="Noto Sans SC"/>
              </a:rPr>
              <a:t> → </a:t>
            </a:r>
            <a:r>
              <a:rPr lang="en-US" sz="1400" b="0" i="0" u="none" strike="noStrike">
                <a:solidFill>
                  <a:srgbClr val="3A5BC7"/>
                </a:solidFill>
                <a:latin typeface="Noto Sans SC"/>
                <a:ea typeface="Noto Sans SC"/>
                <a:cs typeface="Noto Sans SC"/>
                <a:sym typeface="Noto Sans SC"/>
              </a:rPr>
              <a:t>(lat, lon)</a:t>
            </a:r>
          </a:p>
        </p:txBody>
      </p:sp>
      <p:pic>
        <p:nvPicPr>
          <p:cNvPr id="7" name="Picture 7"/>
          <p:cNvPicPr>
            <a:picLocks noChangeAspect="1"/>
          </p:cNvPicPr>
          <p:nvPr/>
        </p:nvPicPr>
        <p:blipFill>
          <a:blip r:embed="rId3"/>
          <a:srcRect l="722"/>
          <a:stretch>
            <a:fillRect/>
          </a:stretch>
        </p:blipFill>
        <p:spPr>
          <a:xfrm>
            <a:off x="4337401" y="4655530"/>
            <a:ext cx="8021295" cy="1397000"/>
          </a:xfrm>
          <a:prstGeom prst="roundRect">
            <a:avLst>
              <a:gd name="adj" fmla="val 7272"/>
            </a:avLst>
          </a:prstGeom>
          <a:noFill/>
          <a:ln w="12700" cap="flat" cmpd="sng">
            <a:solidFill>
              <a:srgbClr val="3A5BC7">
                <a:alpha val="100000"/>
              </a:srgbClr>
            </a:solidFill>
            <a:prstDash val="solid"/>
            <a:round/>
          </a:ln>
        </p:spPr>
      </p:pic>
      <p:sp>
        <p:nvSpPr>
          <p:cNvPr id="8" name="AutoShape 8"/>
          <p:cNvSpPr/>
          <p:nvPr/>
        </p:nvSpPr>
        <p:spPr>
          <a:xfrm>
            <a:off x="7366000" y="6159500"/>
            <a:ext cx="4064000" cy="254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1000" b="0" i="0" u="none" strike="noStrike">
                <a:solidFill>
                  <a:srgbClr val="8D8D8D"/>
                </a:solidFill>
                <a:latin typeface="Noto Sans SC"/>
                <a:ea typeface="Noto Sans SC"/>
                <a:cs typeface="Noto Sans SC"/>
                <a:sym typeface="Noto Sans SC"/>
              </a:rPr>
              <a:t>Example corner coordinates (from SQL match)</a:t>
            </a:r>
            <a:endParaRPr lang="en-US" sz="1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fontScale="92500"/>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Post-Processing: SQL Query and Lat/Lon Calculation</a:t>
            </a:r>
            <a:endParaRPr lang="en-US" sz="1100"/>
          </a:p>
        </p:txBody>
      </p:sp>
      <p:sp>
        <p:nvSpPr>
          <p:cNvPr id="3" name="AutoShape 3"/>
          <p:cNvSpPr/>
          <p:nvPr/>
        </p:nvSpPr>
        <p:spPr>
          <a:xfrm>
            <a:off x="458485" y="1397000"/>
            <a:ext cx="2715210" cy="2286000"/>
          </a:xfrm>
          <a:prstGeom prst="roundRect">
            <a:avLst>
              <a:gd name="adj" fmla="val 6666"/>
            </a:avLst>
          </a:prstGeom>
          <a:solidFill>
            <a:srgbClr val="DEF7F9">
              <a:alpha val="100000"/>
            </a:srgbClr>
          </a:solidFill>
          <a:ln w="25400" cap="flat" cmpd="sng">
            <a:noFill/>
            <a:prstDash val="solid"/>
            <a:round/>
          </a:ln>
        </p:spPr>
        <p:txBody>
          <a:bodyPr vert="horz" wrap="square" lIns="127000" tIns="0" rIns="127000" bIns="0" rtlCol="0" anchor="ctr" anchorCtr="0">
            <a:normAutofit/>
          </a:bodyPr>
          <a:lstStyle/>
          <a:p>
            <a:pPr indent="0" algn="ctr">
              <a:lnSpc>
                <a:spcPct val="125000"/>
              </a:lnSpc>
              <a:defRPr/>
            </a:pPr>
            <a:r>
              <a:rPr lang="en-US" sz="1400" i="0" u="none" strike="noStrike" dirty="0">
                <a:solidFill>
                  <a:srgbClr val="1F2D5C"/>
                </a:solidFill>
                <a:latin typeface="Noto Sans"/>
                <a:ea typeface="Noto Sans"/>
                <a:cs typeface="Noto Sans"/>
                <a:sym typeface="Noto Sans"/>
              </a:rPr>
              <a:t>Start:</a:t>
            </a:r>
            <a:br>
              <a:rPr lang="en-US" sz="1400" i="0" u="none" strike="noStrike" dirty="0">
                <a:solidFill>
                  <a:srgbClr val="1F2D5C"/>
                </a:solidFill>
                <a:latin typeface="Noto Sans"/>
                <a:ea typeface="Noto Sans"/>
                <a:cs typeface="Noto Sans"/>
                <a:sym typeface="Noto Sans"/>
              </a:rPr>
            </a:br>
            <a:r>
              <a:rPr lang="en-US" sz="1400" i="0" u="none" strike="noStrike" dirty="0">
                <a:solidFill>
                  <a:srgbClr val="1F2D5C"/>
                </a:solidFill>
                <a:latin typeface="Noto Sans"/>
                <a:ea typeface="Noto Sans"/>
                <a:cs typeface="Noto Sans"/>
                <a:sym typeface="Noto Sans"/>
              </a:rPr>
              <a:t>final_combined_output.csv</a:t>
            </a:r>
            <a:endParaRPr lang="en-US" sz="1100" dirty="0"/>
          </a:p>
          <a:p>
            <a:pPr indent="0" algn="ctr">
              <a:lnSpc>
                <a:spcPct val="125000"/>
              </a:lnSpc>
            </a:pPr>
            <a:r>
              <a:rPr lang="en-US" sz="1200" i="0" u="none" strike="noStrike" dirty="0">
                <a:solidFill>
                  <a:srgbClr val="1F2D5C"/>
                </a:solidFill>
                <a:latin typeface="Noto Sans"/>
                <a:ea typeface="Noto Sans"/>
                <a:cs typeface="Noto Sans"/>
                <a:sym typeface="Noto Sans"/>
              </a:rPr>
              <a:t>(Section, Township, Range, County, row, col, </a:t>
            </a:r>
            <a:r>
              <a:rPr lang="en-US" sz="1200" i="0" u="none" strike="noStrike" dirty="0" err="1">
                <a:solidFill>
                  <a:srgbClr val="1F2D5C"/>
                </a:solidFill>
                <a:latin typeface="Noto Sans"/>
                <a:ea typeface="Noto Sans"/>
                <a:cs typeface="Noto Sans"/>
                <a:sym typeface="Noto Sans"/>
              </a:rPr>
              <a:t>image_id</a:t>
            </a:r>
            <a:r>
              <a:rPr lang="en-US" sz="1200" i="0" u="none" strike="noStrike" dirty="0">
                <a:solidFill>
                  <a:srgbClr val="1F2D5C"/>
                </a:solidFill>
                <a:latin typeface="Noto Sans"/>
                <a:ea typeface="Noto Sans"/>
                <a:cs typeface="Noto Sans"/>
                <a:sym typeface="Noto Sans"/>
              </a:rPr>
              <a:t>)</a:t>
            </a:r>
          </a:p>
        </p:txBody>
      </p:sp>
      <p:cxnSp>
        <p:nvCxnSpPr>
          <p:cNvPr id="4" name="Connector 4"/>
          <p:cNvCxnSpPr/>
          <p:nvPr/>
        </p:nvCxnSpPr>
        <p:spPr>
          <a:xfrm rot="-114158">
            <a:off x="3173165" y="2533650"/>
            <a:ext cx="382305" cy="12700"/>
          </a:xfrm>
          <a:prstGeom prst="straightConnector1">
            <a:avLst/>
          </a:prstGeom>
          <a:solidFill>
            <a:srgbClr val="DEE0E3">
              <a:alpha val="100000"/>
            </a:srgbClr>
          </a:solidFill>
          <a:ln w="25400" cap="flat" cmpd="sng">
            <a:solidFill>
              <a:srgbClr val="3A5BC7">
                <a:alpha val="100000"/>
              </a:srgbClr>
            </a:solidFill>
            <a:prstDash val="solid"/>
            <a:miter lim="8000000"/>
            <a:headEnd type="none" w="lg" len="lg"/>
            <a:tailEnd type="arrow" w="lg" len="lg"/>
          </a:ln>
        </p:spPr>
      </p:cxnSp>
      <p:sp>
        <p:nvSpPr>
          <p:cNvPr id="5" name="AutoShape 5"/>
          <p:cNvSpPr/>
          <p:nvPr/>
        </p:nvSpPr>
        <p:spPr>
          <a:xfrm>
            <a:off x="3556000" y="1397000"/>
            <a:ext cx="2779325" cy="2286000"/>
          </a:xfrm>
          <a:prstGeom prst="roundRect">
            <a:avLst>
              <a:gd name="adj" fmla="val 6666"/>
            </a:avLst>
          </a:prstGeom>
          <a:solidFill>
            <a:srgbClr val="3A5BC7">
              <a:alpha val="10000"/>
            </a:srgbClr>
          </a:solidFill>
          <a:ln w="25400" cap="flat" cmpd="sng">
            <a:noFill/>
            <a:prstDash val="solid"/>
            <a:round/>
          </a:ln>
        </p:spPr>
        <p:txBody>
          <a:bodyPr vert="horz" wrap="square" lIns="127000" tIns="0" rIns="127000" bIns="0" rtlCol="0" anchor="ctr" anchorCtr="0">
            <a:normAutofit/>
          </a:bodyPr>
          <a:lstStyle/>
          <a:p>
            <a:pPr indent="0" algn="ctr">
              <a:lnSpc>
                <a:spcPct val="125000"/>
              </a:lnSpc>
              <a:defRPr/>
            </a:pPr>
            <a:r>
              <a:rPr lang="en-US" sz="1400" b="1" i="0" u="none" strike="noStrike" dirty="0">
                <a:solidFill>
                  <a:srgbClr val="1F2D5C"/>
                </a:solidFill>
                <a:latin typeface="Noto Sans"/>
                <a:ea typeface="Noto Sans"/>
                <a:cs typeface="Noto Sans"/>
                <a:sym typeface="Noto Sans"/>
              </a:rPr>
              <a:t>SQL Query Step:</a:t>
            </a:r>
            <a:br>
              <a:rPr lang="en-US" sz="1400" b="0" i="0" u="none" strike="noStrike" dirty="0">
                <a:solidFill>
                  <a:srgbClr val="1F2D5C"/>
                </a:solidFill>
                <a:latin typeface="Noto Sans"/>
                <a:ea typeface="Noto Sans"/>
                <a:cs typeface="Noto Sans"/>
                <a:sym typeface="Noto Sans"/>
              </a:rPr>
            </a:br>
            <a:r>
              <a:rPr lang="en-US" sz="1400" b="0" i="0" u="none" strike="noStrike" dirty="0">
                <a:solidFill>
                  <a:srgbClr val="1F2D5C"/>
                </a:solidFill>
                <a:latin typeface="Noto Sans"/>
                <a:ea typeface="Noto Sans"/>
                <a:cs typeface="Noto Sans"/>
                <a:sym typeface="Noto Sans"/>
              </a:rPr>
              <a:t>plss_query_matches.csv</a:t>
            </a:r>
            <a:endParaRPr lang="en-US" sz="1100" dirty="0"/>
          </a:p>
          <a:p>
            <a:pPr indent="0" algn="ctr">
              <a:lnSpc>
                <a:spcPct val="125000"/>
              </a:lnSpc>
            </a:pPr>
            <a:r>
              <a:rPr lang="en-US" sz="1200" b="0" i="0" u="none" strike="noStrike" dirty="0">
                <a:solidFill>
                  <a:srgbClr val="1F2D5C"/>
                </a:solidFill>
                <a:latin typeface="Noto Sans"/>
                <a:ea typeface="Noto Sans"/>
                <a:cs typeface="Noto Sans"/>
                <a:sym typeface="Noto Sans"/>
              </a:rPr>
              <a:t>Output of SQL query / PLSS match</a:t>
            </a:r>
          </a:p>
        </p:txBody>
      </p:sp>
      <p:cxnSp>
        <p:nvCxnSpPr>
          <p:cNvPr id="6" name="Connector 6"/>
          <p:cNvCxnSpPr/>
          <p:nvPr/>
        </p:nvCxnSpPr>
        <p:spPr>
          <a:xfrm rot="-138312">
            <a:off x="6334817" y="2533650"/>
            <a:ext cx="315487" cy="12700"/>
          </a:xfrm>
          <a:prstGeom prst="straightConnector1">
            <a:avLst/>
          </a:prstGeom>
          <a:solidFill>
            <a:srgbClr val="DEE0E3">
              <a:alpha val="100000"/>
            </a:srgbClr>
          </a:solidFill>
          <a:ln w="25400" cap="flat" cmpd="sng">
            <a:solidFill>
              <a:srgbClr val="3A5BC7">
                <a:alpha val="100000"/>
              </a:srgbClr>
            </a:solidFill>
            <a:prstDash val="solid"/>
            <a:miter lim="8000000"/>
            <a:headEnd type="none" w="lg" len="lg"/>
            <a:tailEnd type="arrow" w="lg" len="lg"/>
          </a:ln>
        </p:spPr>
      </p:cxnSp>
      <p:sp>
        <p:nvSpPr>
          <p:cNvPr id="7" name="AutoShape 7"/>
          <p:cNvSpPr/>
          <p:nvPr/>
        </p:nvSpPr>
        <p:spPr>
          <a:xfrm>
            <a:off x="6636612" y="1397000"/>
            <a:ext cx="2286000" cy="2286000"/>
          </a:xfrm>
          <a:prstGeom prst="roundRect">
            <a:avLst>
              <a:gd name="adj" fmla="val 6666"/>
            </a:avLst>
          </a:prstGeom>
          <a:solidFill>
            <a:srgbClr val="F0F0F5">
              <a:alpha val="100000"/>
            </a:srgbClr>
          </a:solidFill>
          <a:ln w="25400" cap="flat" cmpd="sng">
            <a:noFill/>
            <a:prstDash val="solid"/>
            <a:round/>
          </a:ln>
        </p:spPr>
        <p:txBody>
          <a:bodyPr vert="horz" wrap="square" lIns="190500" tIns="0" rIns="0" bIns="0" rtlCol="0" anchor="ctr" anchorCtr="0">
            <a:normAutofit/>
          </a:bodyPr>
          <a:lstStyle/>
          <a:p>
            <a:pPr marL="165100" indent="-165100" algn="l">
              <a:lnSpc>
                <a:spcPct val="125000"/>
              </a:lnSpc>
              <a:buClr>
                <a:srgbClr val="1F2D5C"/>
              </a:buClr>
              <a:buChar char="•"/>
              <a:defRPr/>
            </a:pPr>
            <a:r>
              <a:rPr lang="en-US" sz="1300" b="0" i="0" u="none" strike="noStrike" dirty="0">
                <a:solidFill>
                  <a:srgbClr val="1F2D5C"/>
                </a:solidFill>
                <a:latin typeface="Noto Sans"/>
                <a:ea typeface="Noto Sans"/>
                <a:cs typeface="Noto Sans"/>
                <a:sym typeface="Noto Sans"/>
              </a:rPr>
              <a:t>Read 4 corners</a:t>
            </a:r>
            <a:endParaRPr lang="en-US" sz="1100" dirty="0"/>
          </a:p>
          <a:p>
            <a:pPr marL="165100" indent="-165100" algn="l">
              <a:lnSpc>
                <a:spcPct val="125000"/>
              </a:lnSpc>
              <a:buClr>
                <a:srgbClr val="1F2D5C"/>
              </a:buClr>
              <a:buChar char="•"/>
            </a:pPr>
            <a:r>
              <a:rPr lang="en-US" sz="1300" b="0" i="0" u="none" strike="noStrike" dirty="0">
                <a:solidFill>
                  <a:srgbClr val="1F2D5C"/>
                </a:solidFill>
                <a:latin typeface="Noto Sans"/>
                <a:ea typeface="Noto Sans"/>
                <a:cs typeface="Noto Sans"/>
                <a:sym typeface="Noto Sans"/>
              </a:rPr>
              <a:t>Compute relative (</a:t>
            </a:r>
            <a:r>
              <a:rPr lang="en-US" sz="1300" b="0" i="0" u="none" strike="noStrike" dirty="0" err="1">
                <a:solidFill>
                  <a:srgbClr val="1F2D5C"/>
                </a:solidFill>
                <a:latin typeface="Noto Sans"/>
                <a:ea typeface="Noto Sans"/>
                <a:cs typeface="Noto Sans"/>
                <a:sym typeface="Noto Sans"/>
              </a:rPr>
              <a:t>x,y</a:t>
            </a:r>
            <a:r>
              <a:rPr lang="en-US" sz="1300" b="0" i="0" u="none" strike="noStrike" dirty="0">
                <a:solidFill>
                  <a:srgbClr val="1F2D5C"/>
                </a:solidFill>
                <a:latin typeface="Noto Sans"/>
                <a:ea typeface="Noto Sans"/>
                <a:cs typeface="Noto Sans"/>
                <a:sym typeface="Noto Sans"/>
              </a:rPr>
              <a:t>)</a:t>
            </a:r>
          </a:p>
          <a:p>
            <a:pPr marL="165100" indent="-165100" algn="l">
              <a:lnSpc>
                <a:spcPct val="125000"/>
              </a:lnSpc>
              <a:buClr>
                <a:srgbClr val="1F2D5C"/>
              </a:buClr>
              <a:buChar char="•"/>
            </a:pPr>
            <a:r>
              <a:rPr lang="en-US" sz="1300" b="0" i="0" u="none" strike="noStrike" dirty="0">
                <a:solidFill>
                  <a:srgbClr val="1F2D5C"/>
                </a:solidFill>
                <a:latin typeface="Noto Sans"/>
                <a:ea typeface="Noto Sans"/>
                <a:cs typeface="Noto Sans"/>
                <a:sym typeface="Noto Sans"/>
              </a:rPr>
              <a:t>Bilinear interpolation</a:t>
            </a:r>
          </a:p>
        </p:txBody>
      </p:sp>
      <p:cxnSp>
        <p:nvCxnSpPr>
          <p:cNvPr id="8" name="Connector 8"/>
          <p:cNvCxnSpPr/>
          <p:nvPr/>
        </p:nvCxnSpPr>
        <p:spPr>
          <a:xfrm rot="-91817">
            <a:off x="8922062" y="2533650"/>
            <a:ext cx="475388" cy="12700"/>
          </a:xfrm>
          <a:prstGeom prst="straightConnector1">
            <a:avLst/>
          </a:prstGeom>
          <a:solidFill>
            <a:srgbClr val="DEE0E3">
              <a:alpha val="100000"/>
            </a:srgbClr>
          </a:solidFill>
          <a:ln w="25400" cap="flat" cmpd="sng">
            <a:solidFill>
              <a:srgbClr val="3A5BC7">
                <a:alpha val="100000"/>
              </a:srgbClr>
            </a:solidFill>
            <a:prstDash val="solid"/>
            <a:miter lim="8000000"/>
            <a:headEnd type="none" w="lg" len="lg"/>
            <a:tailEnd type="arrow" w="lg" len="lg"/>
          </a:ln>
        </p:spPr>
      </p:cxnSp>
      <p:sp>
        <p:nvSpPr>
          <p:cNvPr id="9" name="AutoShape 9"/>
          <p:cNvSpPr/>
          <p:nvPr/>
        </p:nvSpPr>
        <p:spPr>
          <a:xfrm>
            <a:off x="9398000" y="1397000"/>
            <a:ext cx="2286000" cy="2286000"/>
          </a:xfrm>
          <a:prstGeom prst="roundRect">
            <a:avLst>
              <a:gd name="adj" fmla="val 6666"/>
            </a:avLst>
          </a:prstGeom>
          <a:solidFill>
            <a:srgbClr val="3DB9CF">
              <a:alpha val="10000"/>
            </a:srgbClr>
          </a:solidFill>
          <a:ln w="25400" cap="flat" cmpd="sng">
            <a:solidFill>
              <a:srgbClr val="3DB9CF">
                <a:alpha val="100000"/>
              </a:srgbClr>
            </a:solidFill>
            <a:prstDash val="solid"/>
            <a:round/>
          </a:ln>
        </p:spPr>
        <p:txBody>
          <a:bodyPr vert="horz" wrap="square" lIns="127000" tIns="0" rIns="127000" bIns="0" rtlCol="0" anchor="ctr" anchorCtr="0">
            <a:normAutofit/>
          </a:bodyPr>
          <a:lstStyle/>
          <a:p>
            <a:pPr indent="0" algn="ctr">
              <a:lnSpc>
                <a:spcPct val="125000"/>
              </a:lnSpc>
              <a:defRPr/>
            </a:pPr>
            <a:r>
              <a:rPr lang="en-US" sz="1400" i="0" u="none" strike="noStrike" dirty="0">
                <a:solidFill>
                  <a:srgbClr val="1F2D5C"/>
                </a:solidFill>
                <a:latin typeface="Noto Sans"/>
                <a:ea typeface="Noto Sans"/>
                <a:cs typeface="Noto Sans"/>
                <a:sym typeface="Noto Sans"/>
              </a:rPr>
              <a:t>Write Back:</a:t>
            </a:r>
            <a:br>
              <a:rPr lang="en-US" sz="1400" i="0" u="none" strike="noStrike" dirty="0">
                <a:solidFill>
                  <a:srgbClr val="1F2D5C"/>
                </a:solidFill>
                <a:latin typeface="Noto Sans"/>
                <a:ea typeface="Noto Sans"/>
                <a:cs typeface="Noto Sans"/>
                <a:sym typeface="Noto Sans"/>
              </a:rPr>
            </a:br>
            <a:r>
              <a:rPr lang="en-US" sz="1400" i="0" u="none" strike="noStrike" dirty="0">
                <a:solidFill>
                  <a:srgbClr val="1F2D5C"/>
                </a:solidFill>
                <a:latin typeface="Noto Sans"/>
                <a:ea typeface="Noto Sans"/>
                <a:cs typeface="Noto Sans"/>
                <a:sym typeface="Noto Sans"/>
              </a:rPr>
              <a:t>final_combined_output_with_latlon.csv</a:t>
            </a:r>
            <a:endParaRPr lang="en-US" sz="1100" dirty="0"/>
          </a:p>
          <a:p>
            <a:pPr indent="0" algn="ctr">
              <a:lnSpc>
                <a:spcPct val="125000"/>
              </a:lnSpc>
            </a:pPr>
            <a:r>
              <a:rPr lang="en-US" sz="1200" i="0" u="none" strike="noStrike" dirty="0">
                <a:solidFill>
                  <a:srgbClr val="1F2D5C"/>
                </a:solidFill>
                <a:latin typeface="Noto Sans"/>
                <a:ea typeface="Noto Sans"/>
                <a:cs typeface="Noto Sans"/>
                <a:sym typeface="Noto Sans"/>
              </a:rPr>
              <a:t>(Adds latitude, longitude columns)</a:t>
            </a:r>
          </a:p>
        </p:txBody>
      </p:sp>
      <p:pic>
        <p:nvPicPr>
          <p:cNvPr id="10" name="Picture 10"/>
          <p:cNvPicPr>
            <a:picLocks noChangeAspect="1"/>
          </p:cNvPicPr>
          <p:nvPr/>
        </p:nvPicPr>
        <p:blipFill>
          <a:blip r:embed="rId3"/>
          <a:srcRect t="9650" b="9650"/>
          <a:stretch>
            <a:fillRect/>
          </a:stretch>
        </p:blipFill>
        <p:spPr>
          <a:xfrm>
            <a:off x="121698" y="3892328"/>
            <a:ext cx="11562302" cy="1613344"/>
          </a:xfrm>
          <a:prstGeom prst="roundRect">
            <a:avLst>
              <a:gd name="adj" fmla="val 6297"/>
            </a:avLst>
          </a:prstGeom>
          <a:noFill/>
          <a:ln w="12700" cap="flat" cmpd="sng">
            <a:solidFill>
              <a:srgbClr val="1F2D5C">
                <a:alpha val="20000"/>
              </a:srgbClr>
            </a:solidFill>
            <a:prstDash val="solid"/>
            <a:round/>
          </a:ln>
        </p:spPr>
      </p:pic>
      <p:sp>
        <p:nvSpPr>
          <p:cNvPr id="11" name="AutoShape 11"/>
          <p:cNvSpPr/>
          <p:nvPr/>
        </p:nvSpPr>
        <p:spPr>
          <a:xfrm>
            <a:off x="635000" y="5651500"/>
            <a:ext cx="10922000" cy="952500"/>
          </a:xfrm>
          <a:prstGeom prst="roundRect">
            <a:avLst>
              <a:gd name="adj" fmla="val 0"/>
            </a:avLst>
          </a:prstGeom>
          <a:solidFill>
            <a:srgbClr val="1F2D5C">
              <a:alpha val="90000"/>
            </a:srgbClr>
          </a:solidFill>
          <a:ln w="25400" cap="flat" cmpd="sng">
            <a:noFill/>
            <a:prstDash val="solid"/>
            <a:round/>
          </a:ln>
        </p:spPr>
        <p:txBody>
          <a:bodyPr vert="horz" wrap="square" lIns="254000" tIns="127000" rIns="0" bIns="0" rtlCol="0" anchor="t" anchorCtr="0">
            <a:normAutofit/>
          </a:bodyPr>
          <a:lstStyle/>
          <a:p>
            <a:pPr indent="0" algn="l">
              <a:lnSpc>
                <a:spcPct val="116666"/>
              </a:lnSpc>
              <a:defRPr/>
            </a:pPr>
            <a:r>
              <a:rPr lang="en-US" sz="1300" b="0" i="0" u="none" strike="noStrike" dirty="0">
                <a:solidFill>
                  <a:srgbClr val="FFFFFF"/>
                </a:solidFill>
                <a:latin typeface="monospace"/>
                <a:ea typeface="monospace"/>
                <a:cs typeface="monospace"/>
                <a:sym typeface="monospace"/>
              </a:rPr>
              <a:t># Compute </a:t>
            </a:r>
            <a:r>
              <a:rPr lang="en-US" sz="1300" b="0" i="0" u="none" strike="noStrike" dirty="0" err="1">
                <a:solidFill>
                  <a:srgbClr val="FFFFFF"/>
                </a:solidFill>
                <a:latin typeface="monospace"/>
                <a:ea typeface="monospace"/>
                <a:cs typeface="monospace"/>
                <a:sym typeface="monospace"/>
              </a:rPr>
              <a:t>lat</a:t>
            </a:r>
            <a:r>
              <a:rPr lang="en-US" sz="1300" b="0" i="0" u="none" strike="noStrike" dirty="0">
                <a:solidFill>
                  <a:srgbClr val="FFFFFF"/>
                </a:solidFill>
                <a:latin typeface="monospace"/>
                <a:ea typeface="monospace"/>
                <a:cs typeface="monospace"/>
                <a:sym typeface="monospace"/>
              </a:rPr>
              <a:t>/</a:t>
            </a:r>
            <a:r>
              <a:rPr lang="en-US" sz="1300" b="0" i="0" u="none" strike="noStrike" dirty="0" err="1">
                <a:solidFill>
                  <a:srgbClr val="FFFFFF"/>
                </a:solidFill>
                <a:latin typeface="monospace"/>
                <a:ea typeface="monospace"/>
                <a:cs typeface="monospace"/>
                <a:sym typeface="monospace"/>
              </a:rPr>
              <a:t>lon</a:t>
            </a:r>
            <a:endParaRPr lang="en-US" sz="1100" dirty="0"/>
          </a:p>
          <a:p>
            <a:pPr indent="0" algn="l">
              <a:lnSpc>
                <a:spcPct val="116666"/>
              </a:lnSpc>
            </a:pPr>
            <a:r>
              <a:rPr lang="en-US" sz="1300" b="0" i="0" u="none" strike="noStrike" dirty="0">
                <a:solidFill>
                  <a:srgbClr val="FFFFFF"/>
                </a:solidFill>
                <a:latin typeface="monospace"/>
                <a:ea typeface="monospace"/>
                <a:cs typeface="monospace"/>
                <a:sym typeface="monospace"/>
              </a:rPr>
              <a:t>corners = </a:t>
            </a:r>
            <a:r>
              <a:rPr lang="en-US" sz="1300" b="0" i="0" u="none" strike="noStrike" dirty="0" err="1">
                <a:solidFill>
                  <a:srgbClr val="FFFFFF"/>
                </a:solidFill>
                <a:latin typeface="monospace"/>
                <a:ea typeface="monospace"/>
                <a:cs typeface="monospace"/>
                <a:sym typeface="monospace"/>
              </a:rPr>
              <a:t>plss_db.lookup</a:t>
            </a:r>
            <a:r>
              <a:rPr lang="en-US" sz="1300" b="0" i="0" u="none" strike="noStrike" dirty="0">
                <a:solidFill>
                  <a:srgbClr val="FFFFFF"/>
                </a:solidFill>
                <a:latin typeface="monospace"/>
                <a:ea typeface="monospace"/>
                <a:cs typeface="monospace"/>
                <a:sym typeface="monospace"/>
              </a:rPr>
              <a:t>(county, township, range, section)</a:t>
            </a:r>
          </a:p>
          <a:p>
            <a:pPr indent="0" algn="l">
              <a:lnSpc>
                <a:spcPct val="116666"/>
              </a:lnSpc>
            </a:pPr>
            <a:r>
              <a:rPr lang="en-US" sz="1300" b="0" i="0" u="none" strike="noStrike" dirty="0" err="1">
                <a:solidFill>
                  <a:srgbClr val="FFFFFF"/>
                </a:solidFill>
                <a:latin typeface="monospace"/>
                <a:ea typeface="monospace"/>
                <a:cs typeface="monospace"/>
                <a:sym typeface="monospace"/>
              </a:rPr>
              <a:t>lat</a:t>
            </a:r>
            <a:r>
              <a:rPr lang="en-US" sz="1300" b="0" i="0" u="none" strike="noStrike" dirty="0">
                <a:solidFill>
                  <a:srgbClr val="FFFFFF"/>
                </a:solidFill>
                <a:latin typeface="monospace"/>
                <a:ea typeface="monospace"/>
                <a:cs typeface="monospace"/>
                <a:sym typeface="monospace"/>
              </a:rPr>
              <a:t>, </a:t>
            </a:r>
            <a:r>
              <a:rPr lang="en-US" sz="1300" b="0" i="0" u="none" strike="noStrike" dirty="0" err="1">
                <a:solidFill>
                  <a:srgbClr val="FFFFFF"/>
                </a:solidFill>
                <a:latin typeface="monospace"/>
                <a:ea typeface="monospace"/>
                <a:cs typeface="monospace"/>
                <a:sym typeface="monospace"/>
              </a:rPr>
              <a:t>lon</a:t>
            </a:r>
            <a:r>
              <a:rPr lang="en-US" sz="1300" b="0" i="0" u="none" strike="noStrike" dirty="0">
                <a:solidFill>
                  <a:srgbClr val="FFFFFF"/>
                </a:solidFill>
                <a:latin typeface="monospace"/>
                <a:ea typeface="monospace"/>
                <a:cs typeface="monospace"/>
                <a:sym typeface="monospace"/>
              </a:rPr>
              <a:t> = interpolate(row, col, corners)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Well Map from Computed Latitude Longitude</a:t>
            </a:r>
            <a:endParaRPr lang="en-US" sz="1100"/>
          </a:p>
        </p:txBody>
      </p:sp>
      <p:pic>
        <p:nvPicPr>
          <p:cNvPr id="3" name="Picture 3"/>
          <p:cNvPicPr>
            <a:picLocks noChangeAspect="1"/>
          </p:cNvPicPr>
          <p:nvPr/>
        </p:nvPicPr>
        <p:blipFill>
          <a:blip r:embed="rId3"/>
          <a:srcRect/>
          <a:stretch>
            <a:fillRect/>
          </a:stretch>
        </p:blipFill>
        <p:spPr>
          <a:xfrm>
            <a:off x="416768" y="1984194"/>
            <a:ext cx="7239000" cy="3149666"/>
          </a:xfrm>
          <a:prstGeom prst="roundRect">
            <a:avLst>
              <a:gd name="adj" fmla="val 3269"/>
            </a:avLst>
          </a:prstGeom>
          <a:noFill/>
          <a:ln w="25400" cap="flat" cmpd="sng">
            <a:solidFill>
              <a:srgbClr val="3A5BC7">
                <a:alpha val="100000"/>
              </a:srgbClr>
            </a:solidFill>
            <a:prstDash val="solid"/>
            <a:round/>
          </a:ln>
        </p:spPr>
      </p:pic>
      <p:sp>
        <p:nvSpPr>
          <p:cNvPr id="4" name="AutoShape 4"/>
          <p:cNvSpPr/>
          <p:nvPr/>
        </p:nvSpPr>
        <p:spPr>
          <a:xfrm>
            <a:off x="7874000" y="1270000"/>
            <a:ext cx="3683000" cy="3970830"/>
          </a:xfrm>
          <a:prstGeom prst="roundRect">
            <a:avLst>
              <a:gd name="adj" fmla="val 4137"/>
            </a:avLst>
          </a:prstGeom>
          <a:solidFill>
            <a:srgbClr val="DEF7F9">
              <a:alpha val="100000"/>
            </a:srgbClr>
          </a:solidFill>
          <a:ln w="25400" cap="flat" cmpd="sng">
            <a:noFill/>
            <a:prstDash val="solid"/>
            <a:round/>
          </a:ln>
        </p:spPr>
        <p:txBody>
          <a:bodyPr vert="horz" wrap="square" lIns="254000" tIns="381000" rIns="0" bIns="0" rtlCol="0" anchor="t" anchorCtr="0">
            <a:normAutofit/>
          </a:bodyPr>
          <a:lstStyle/>
          <a:p>
            <a:pPr marL="228600" indent="-228600" algn="l">
              <a:lnSpc>
                <a:spcPct val="125000"/>
              </a:lnSpc>
              <a:buClr>
                <a:srgbClr val="1F2D5C"/>
              </a:buClr>
              <a:buChar char="•"/>
              <a:defRPr/>
            </a:pPr>
            <a:r>
              <a:rPr lang="en-US" sz="1800" b="1" i="0" u="none" strike="noStrike" dirty="0">
                <a:solidFill>
                  <a:srgbClr val="1F2D5C"/>
                </a:solidFill>
                <a:latin typeface="Noto Sans"/>
                <a:ea typeface="Noto Sans"/>
                <a:cs typeface="Noto Sans"/>
                <a:sym typeface="Noto Sans"/>
              </a:rPr>
              <a:t>Input:</a:t>
            </a:r>
            <a:br>
              <a:rPr lang="en-US" sz="1800" b="0" i="0" u="none" strike="noStrike" dirty="0">
                <a:solidFill>
                  <a:srgbClr val="1F2D5C"/>
                </a:solidFill>
                <a:latin typeface="Noto Sans"/>
                <a:ea typeface="Noto Sans"/>
                <a:cs typeface="Noto Sans"/>
                <a:sym typeface="Noto Sans"/>
              </a:rPr>
            </a:br>
            <a:r>
              <a:rPr lang="en-US" sz="1800" b="0" i="0" u="none" strike="noStrike" dirty="0">
                <a:solidFill>
                  <a:srgbClr val="1F2D5C"/>
                </a:solidFill>
                <a:latin typeface="Noto Sans"/>
                <a:ea typeface="Noto Sans"/>
                <a:cs typeface="Noto Sans"/>
                <a:sym typeface="Noto Sans"/>
              </a:rPr>
              <a:t>Output CSV with latitude, longitude</a:t>
            </a:r>
            <a:endParaRPr lang="en-US" sz="1100" dirty="0"/>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Plot:</a:t>
            </a:r>
            <a:br>
              <a:rPr lang="en-US" sz="1800" b="0" i="0" u="none" strike="noStrike" dirty="0">
                <a:solidFill>
                  <a:srgbClr val="1F2D5C"/>
                </a:solidFill>
                <a:latin typeface="Noto Sans"/>
                <a:ea typeface="Noto Sans"/>
                <a:cs typeface="Noto Sans"/>
                <a:sym typeface="Noto Sans"/>
              </a:rPr>
            </a:br>
            <a:r>
              <a:rPr lang="en-US" sz="1800" b="0" i="0" u="none" strike="noStrike" dirty="0">
                <a:solidFill>
                  <a:srgbClr val="1F2D5C"/>
                </a:solidFill>
                <a:latin typeface="Noto Sans"/>
                <a:ea typeface="Noto Sans"/>
                <a:cs typeface="Noto Sans"/>
                <a:sym typeface="Noto Sans"/>
              </a:rPr>
              <a:t>One marker per well (filter by County/Township)</a:t>
            </a:r>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Outcome:</a:t>
            </a:r>
            <a:br>
              <a:rPr lang="en-US" sz="1800" b="0" i="0" u="none" strike="noStrike" dirty="0">
                <a:solidFill>
                  <a:srgbClr val="1F2D5C"/>
                </a:solidFill>
                <a:latin typeface="Noto Sans"/>
                <a:ea typeface="Noto Sans"/>
                <a:cs typeface="Noto Sans"/>
                <a:sym typeface="Noto Sans"/>
              </a:rPr>
            </a:br>
            <a:r>
              <a:rPr lang="en-US" sz="1800" b="0" i="0" u="none" strike="noStrike" dirty="0">
                <a:solidFill>
                  <a:srgbClr val="1F2D5C"/>
                </a:solidFill>
                <a:latin typeface="Noto Sans"/>
                <a:ea typeface="Noto Sans"/>
                <a:cs typeface="Noto Sans"/>
                <a:sym typeface="Noto Sans"/>
              </a:rPr>
              <a:t>Spatial QA + quick discovery of outliers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1016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dirty="0">
                <a:solidFill>
                  <a:srgbClr val="1F2D5C"/>
                </a:solidFill>
                <a:latin typeface="Montserrat"/>
                <a:ea typeface="Montserrat"/>
                <a:cs typeface="Montserrat"/>
                <a:sym typeface="Montserrat"/>
              </a:rPr>
              <a:t>What We Will Cover</a:t>
            </a:r>
            <a:endParaRPr lang="en-US" sz="1100" dirty="0"/>
          </a:p>
        </p:txBody>
      </p:sp>
      <p:sp>
        <p:nvSpPr>
          <p:cNvPr id="3" name="AutoShape 3"/>
          <p:cNvSpPr/>
          <p:nvPr/>
        </p:nvSpPr>
        <p:spPr>
          <a:xfrm>
            <a:off x="535849" y="2630890"/>
            <a:ext cx="5334000" cy="2811443"/>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algn="l">
              <a:lnSpc>
                <a:spcPct val="125000"/>
              </a:lnSpc>
              <a:buClr>
                <a:srgbClr val="1F2D5C"/>
              </a:buClr>
              <a:defRPr/>
            </a:pPr>
            <a:endParaRPr lang="en-US" sz="1600" b="0" i="0" u="none" strike="noStrike" dirty="0">
              <a:solidFill>
                <a:srgbClr val="1F2D5C"/>
              </a:solidFill>
              <a:latin typeface="Noto Sans"/>
              <a:ea typeface="Noto Sans"/>
              <a:cs typeface="Noto Sans"/>
              <a:sym typeface="Noto Sans"/>
            </a:endParaRPr>
          </a:p>
          <a:p>
            <a:pPr marL="342900" indent="-342900" algn="l">
              <a:lnSpc>
                <a:spcPct val="125000"/>
              </a:lnSpc>
              <a:buClr>
                <a:srgbClr val="1F2D5C"/>
              </a:buClr>
              <a:buAutoNum type="arabicPeriod"/>
              <a:defRPr/>
            </a:pPr>
            <a:r>
              <a:rPr lang="en-US" sz="1600" b="0" i="0" u="none" strike="noStrike" dirty="0">
                <a:solidFill>
                  <a:srgbClr val="1F2D5C"/>
                </a:solidFill>
                <a:latin typeface="Noto Sans"/>
                <a:ea typeface="Noto Sans"/>
                <a:cs typeface="Noto Sans"/>
                <a:sym typeface="Noto Sans"/>
              </a:rPr>
              <a:t>Inputs and targets: Defining extraction goals</a:t>
            </a:r>
            <a:endParaRPr lang="en-US" sz="1100" b="0" i="0" u="none" strike="noStrike" dirty="0">
              <a:ea typeface="Noto Sans"/>
            </a:endParaRPr>
          </a:p>
          <a:p>
            <a:pPr marL="342900" indent="-342900" algn="l">
              <a:lnSpc>
                <a:spcPct val="125000"/>
              </a:lnSpc>
              <a:buClr>
                <a:srgbClr val="1F2D5C"/>
              </a:buClr>
              <a:buAutoNum type="arabicPeriod"/>
              <a:defRPr/>
            </a:pPr>
            <a:r>
              <a:rPr lang="en-US" sz="1600" dirty="0">
                <a:solidFill>
                  <a:srgbClr val="1F2D5C"/>
                </a:solidFill>
                <a:latin typeface="Noto Sans"/>
                <a:ea typeface="Noto Sans"/>
                <a:cs typeface="Noto Sans"/>
                <a:sym typeface="Noto Sans"/>
              </a:rPr>
              <a:t>PDF rendering: High-res CV image generation</a:t>
            </a:r>
          </a:p>
          <a:p>
            <a:pPr marL="342900" indent="-342900" algn="l">
              <a:lnSpc>
                <a:spcPct val="125000"/>
              </a:lnSpc>
              <a:buClr>
                <a:srgbClr val="1F2D5C"/>
              </a:buClr>
              <a:buAutoNum type="arabicPeriod"/>
              <a:defRPr/>
            </a:pPr>
            <a:r>
              <a:rPr lang="en-US" sz="1600" b="0" i="0" u="none" strike="noStrike" dirty="0">
                <a:solidFill>
                  <a:srgbClr val="1F2D5C"/>
                </a:solidFill>
                <a:latin typeface="Noto Sans"/>
                <a:ea typeface="Noto Sans"/>
                <a:cs typeface="Noto Sans"/>
                <a:sym typeface="Noto Sans"/>
              </a:rPr>
              <a:t>Grid Extraction: Multi-method region cropping</a:t>
            </a:r>
          </a:p>
          <a:p>
            <a:pPr marL="342900" indent="-342900" algn="l">
              <a:lnSpc>
                <a:spcPct val="125000"/>
              </a:lnSpc>
              <a:buClr>
                <a:srgbClr val="1F2D5C"/>
              </a:buClr>
              <a:buAutoNum type="arabicPeriod"/>
              <a:defRPr/>
            </a:pPr>
            <a:r>
              <a:rPr lang="en-US" sz="1600" b="0" i="0" u="none" strike="noStrike" dirty="0">
                <a:solidFill>
                  <a:srgbClr val="1F2D5C"/>
                </a:solidFill>
                <a:latin typeface="Noto Sans"/>
                <a:ea typeface="Noto Sans"/>
                <a:cs typeface="Noto Sans"/>
                <a:sym typeface="Noto Sans"/>
              </a:rPr>
              <a:t>Location crop: STR bounding box grouping</a:t>
            </a:r>
          </a:p>
          <a:p>
            <a:pPr marL="342900" indent="-342900" algn="l">
              <a:lnSpc>
                <a:spcPct val="125000"/>
              </a:lnSpc>
              <a:buClr>
                <a:srgbClr val="1F2D5C"/>
              </a:buClr>
              <a:buAutoNum type="arabicPeriod"/>
              <a:defRPr/>
            </a:pPr>
            <a:r>
              <a:rPr lang="en-US" sz="1600" i="0" u="none" strike="noStrike" dirty="0">
                <a:solidFill>
                  <a:srgbClr val="1F2D5C"/>
                </a:solidFill>
                <a:latin typeface="Noto Sans"/>
                <a:ea typeface="Noto Sans"/>
                <a:cs typeface="Noto Sans"/>
                <a:sym typeface="Noto Sans"/>
              </a:rPr>
              <a:t>OCR/LLM extraction</a:t>
            </a:r>
            <a:r>
              <a:rPr lang="en-US" sz="1600" b="0" i="0" u="none" strike="noStrike" dirty="0">
                <a:solidFill>
                  <a:srgbClr val="1F2D5C"/>
                </a:solidFill>
                <a:latin typeface="Noto Sans"/>
                <a:ea typeface="Noto Sans"/>
                <a:cs typeface="Noto Sans"/>
                <a:sym typeface="Noto Sans"/>
              </a:rPr>
              <a:t>: Transforming pixels to text</a:t>
            </a:r>
          </a:p>
        </p:txBody>
      </p:sp>
      <p:sp>
        <p:nvSpPr>
          <p:cNvPr id="4" name="AutoShape 4"/>
          <p:cNvSpPr/>
          <p:nvPr/>
        </p:nvSpPr>
        <p:spPr>
          <a:xfrm>
            <a:off x="6322151" y="2630889"/>
            <a:ext cx="5334000" cy="2811443"/>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marL="203200" indent="-203200" algn="l">
              <a:lnSpc>
                <a:spcPct val="125000"/>
              </a:lnSpc>
              <a:buClr>
                <a:srgbClr val="1F2D5C"/>
              </a:buClr>
              <a:buChar char="•"/>
              <a:defRPr/>
            </a:pPr>
            <a:r>
              <a:rPr lang="en-US" sz="1600" i="0" u="none" strike="noStrike" dirty="0">
                <a:solidFill>
                  <a:srgbClr val="1F2D5C"/>
                </a:solidFill>
                <a:latin typeface="Noto Sans"/>
                <a:ea typeface="Noto Sans"/>
                <a:cs typeface="Noto Sans"/>
                <a:sym typeface="Noto Sans"/>
              </a:rPr>
              <a:t>Normalization: </a:t>
            </a:r>
            <a:r>
              <a:rPr lang="en-US" sz="1600" b="0" i="0" u="none" strike="noStrike" dirty="0">
                <a:solidFill>
                  <a:srgbClr val="1F2D5C"/>
                </a:solidFill>
                <a:latin typeface="Noto Sans"/>
                <a:ea typeface="Noto Sans"/>
                <a:cs typeface="Noto Sans"/>
                <a:sym typeface="Noto Sans"/>
              </a:rPr>
              <a:t>Grid click to NW mapping</a:t>
            </a:r>
            <a:endParaRPr lang="en-US" sz="1100" dirty="0"/>
          </a:p>
          <a:p>
            <a:pPr marL="203200" indent="-203200" algn="l">
              <a:lnSpc>
                <a:spcPct val="125000"/>
              </a:lnSpc>
              <a:buClr>
                <a:srgbClr val="1F2D5C"/>
              </a:buClr>
              <a:buChar char="•"/>
            </a:pPr>
            <a:r>
              <a:rPr lang="en-US" sz="1600" i="0" u="none" strike="noStrike" dirty="0">
                <a:solidFill>
                  <a:srgbClr val="1F2D5C"/>
                </a:solidFill>
                <a:latin typeface="Noto Sans"/>
                <a:ea typeface="Noto Sans"/>
                <a:cs typeface="Noto Sans"/>
                <a:sym typeface="Noto Sans"/>
              </a:rPr>
              <a:t>Data Merging: J</a:t>
            </a:r>
            <a:r>
              <a:rPr lang="en-US" sz="1600" b="0" i="0" u="none" strike="noStrike" dirty="0">
                <a:solidFill>
                  <a:srgbClr val="1F2D5C"/>
                </a:solidFill>
                <a:latin typeface="Noto Sans"/>
                <a:ea typeface="Noto Sans"/>
                <a:cs typeface="Noto Sans"/>
                <a:sym typeface="Noto Sans"/>
              </a:rPr>
              <a:t>oining extraction branches</a:t>
            </a:r>
          </a:p>
          <a:p>
            <a:pPr marL="203200" indent="-203200" algn="l">
              <a:lnSpc>
                <a:spcPct val="125000"/>
              </a:lnSpc>
              <a:buClr>
                <a:srgbClr val="1F2D5C"/>
              </a:buClr>
              <a:buChar char="•"/>
            </a:pPr>
            <a:r>
              <a:rPr lang="en-US" sz="1600" i="0" u="none" strike="noStrike" dirty="0">
                <a:solidFill>
                  <a:srgbClr val="1F2D5C"/>
                </a:solidFill>
                <a:latin typeface="Noto Sans"/>
                <a:ea typeface="Noto Sans"/>
                <a:cs typeface="Noto Sans"/>
                <a:sym typeface="Noto Sans"/>
              </a:rPr>
              <a:t>Final Dataset: CSV schema and status fields</a:t>
            </a:r>
          </a:p>
          <a:p>
            <a:pPr marL="203200" indent="-203200" algn="l">
              <a:lnSpc>
                <a:spcPct val="125000"/>
              </a:lnSpc>
              <a:buClr>
                <a:srgbClr val="1F2D5C"/>
              </a:buClr>
              <a:buChar char="•"/>
            </a:pPr>
            <a:r>
              <a:rPr lang="en-US" sz="1600" i="0" u="none" strike="noStrike" dirty="0">
                <a:solidFill>
                  <a:srgbClr val="1F2D5C"/>
                </a:solidFill>
                <a:latin typeface="Noto Sans"/>
                <a:ea typeface="Noto Sans"/>
                <a:cs typeface="Noto Sans"/>
                <a:sym typeface="Noto Sans"/>
              </a:rPr>
              <a:t>QA Strategy: Confidence and failure signals</a:t>
            </a:r>
          </a:p>
          <a:p>
            <a:pPr marL="203200" indent="-203200" algn="l">
              <a:lnSpc>
                <a:spcPct val="125000"/>
              </a:lnSpc>
              <a:buClr>
                <a:srgbClr val="1F2D5C"/>
              </a:buClr>
              <a:buChar char="•"/>
            </a:pPr>
            <a:r>
              <a:rPr lang="en-US" sz="1600" i="0" u="none" strike="noStrike" dirty="0">
                <a:solidFill>
                  <a:srgbClr val="1F2D5C"/>
                </a:solidFill>
                <a:latin typeface="Noto Sans"/>
                <a:ea typeface="Noto Sans"/>
                <a:cs typeface="Noto Sans"/>
                <a:sym typeface="Noto Sans"/>
              </a:rPr>
              <a:t>Future Roadmap: U-Net segmentation plan</a:t>
            </a:r>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22000" y="508000"/>
            <a:ext cx="508000" cy="508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Future — U-Net Dot Segmentation</a:t>
            </a:r>
            <a:endParaRPr lang="en-US" sz="1100"/>
          </a:p>
        </p:txBody>
      </p:sp>
      <p:pic>
        <p:nvPicPr>
          <p:cNvPr id="3" name="Picture 3"/>
          <p:cNvPicPr>
            <a:picLocks noChangeAspect="1"/>
          </p:cNvPicPr>
          <p:nvPr/>
        </p:nvPicPr>
        <p:blipFill>
          <a:blip r:embed="rId3"/>
          <a:srcRect r="424"/>
          <a:stretch>
            <a:fillRect/>
          </a:stretch>
        </p:blipFill>
        <p:spPr>
          <a:xfrm>
            <a:off x="509271" y="1690942"/>
            <a:ext cx="6094729" cy="3770058"/>
          </a:xfrm>
          <a:prstGeom prst="roundRect">
            <a:avLst>
              <a:gd name="adj" fmla="val 2922"/>
            </a:avLst>
          </a:prstGeom>
          <a:noFill/>
          <a:ln w="25400" cap="flat" cmpd="sng">
            <a:noFill/>
            <a:prstDash val="solid"/>
            <a:round/>
          </a:ln>
        </p:spPr>
      </p:pic>
      <p:sp>
        <p:nvSpPr>
          <p:cNvPr id="4" name="AutoShape 4"/>
          <p:cNvSpPr/>
          <p:nvPr/>
        </p:nvSpPr>
        <p:spPr>
          <a:xfrm>
            <a:off x="6604000" y="1397000"/>
            <a:ext cx="4953000" cy="4826000"/>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marL="203200" indent="-203200" algn="l">
              <a:lnSpc>
                <a:spcPct val="108333"/>
              </a:lnSpc>
              <a:buClr>
                <a:srgbClr val="1F2D5C"/>
              </a:buClr>
              <a:buChar char="•"/>
              <a:defRPr/>
            </a:pPr>
            <a:r>
              <a:rPr lang="en-US" sz="1600" i="0" u="none" strike="noStrike" dirty="0">
                <a:solidFill>
                  <a:srgbClr val="1F2D5C"/>
                </a:solidFill>
                <a:latin typeface="Noto Sans"/>
                <a:ea typeface="Noto Sans"/>
                <a:cs typeface="Noto Sans"/>
                <a:sym typeface="Noto Sans"/>
              </a:rPr>
              <a:t>Note: After we can compute </a:t>
            </a:r>
            <a:r>
              <a:rPr lang="en-US" sz="1600" i="0" u="none" strike="noStrike" dirty="0" err="1">
                <a:solidFill>
                  <a:srgbClr val="1F2D5C"/>
                </a:solidFill>
                <a:latin typeface="Noto Sans"/>
                <a:ea typeface="Noto Sans"/>
                <a:cs typeface="Noto Sans"/>
                <a:sym typeface="Noto Sans"/>
              </a:rPr>
              <a:t>lat</a:t>
            </a:r>
            <a:r>
              <a:rPr lang="en-US" sz="1600" i="0" u="none" strike="noStrike" dirty="0">
                <a:solidFill>
                  <a:srgbClr val="1F2D5C"/>
                </a:solidFill>
                <a:latin typeface="Noto Sans"/>
                <a:ea typeface="Noto Sans"/>
                <a:cs typeface="Noto Sans"/>
                <a:sym typeface="Noto Sans"/>
              </a:rPr>
              <a:t>/</a:t>
            </a:r>
            <a:r>
              <a:rPr lang="en-US" sz="1600" i="0" u="none" strike="noStrike" dirty="0" err="1">
                <a:solidFill>
                  <a:srgbClr val="1F2D5C"/>
                </a:solidFill>
                <a:latin typeface="Noto Sans"/>
                <a:ea typeface="Noto Sans"/>
                <a:cs typeface="Noto Sans"/>
                <a:sym typeface="Noto Sans"/>
              </a:rPr>
              <a:t>lon</a:t>
            </a:r>
            <a:r>
              <a:rPr lang="en-US" sz="1600" i="0" u="none" strike="noStrike" dirty="0">
                <a:solidFill>
                  <a:srgbClr val="1F2D5C"/>
                </a:solidFill>
                <a:latin typeface="Noto Sans"/>
                <a:ea typeface="Noto Sans"/>
                <a:cs typeface="Noto Sans"/>
                <a:sym typeface="Noto Sans"/>
              </a:rPr>
              <a:t> reliably, the main remaining bottleneck is robust dot detection.</a:t>
            </a:r>
            <a:endParaRPr lang="en-US" sz="1100" dirty="0"/>
          </a:p>
          <a:p>
            <a:pPr indent="0" algn="l">
              <a:lnSpc>
                <a:spcPct val="108333"/>
              </a:lnSpc>
            </a:pPr>
            <a:r>
              <a:rPr lang="en-US" sz="1600" i="0" u="none" strike="noStrike" dirty="0">
                <a:solidFill>
                  <a:srgbClr val="3A5BC7"/>
                </a:solidFill>
                <a:latin typeface="Noto Sans"/>
                <a:ea typeface="Noto Sans"/>
                <a:cs typeface="Noto Sans"/>
                <a:sym typeface="Noto Sans"/>
              </a:rPr>
              <a:t>Developing a Robust Model:</a:t>
            </a:r>
          </a:p>
          <a:p>
            <a:pPr marL="203200" indent="-203200" algn="l">
              <a:lnSpc>
                <a:spcPct val="108333"/>
              </a:lnSpc>
              <a:buClr>
                <a:srgbClr val="1F2D5C"/>
              </a:buClr>
              <a:buChar char="•"/>
            </a:pPr>
            <a:r>
              <a:rPr lang="en-US" sz="1600" i="0" u="none" strike="noStrike" dirty="0">
                <a:solidFill>
                  <a:srgbClr val="1F2D5C"/>
                </a:solidFill>
                <a:latin typeface="Noto Sans"/>
                <a:ea typeface="Noto Sans"/>
                <a:cs typeface="Noto Sans"/>
                <a:sym typeface="Noto Sans"/>
              </a:rPr>
              <a:t>Labeling: Generate binary masks for dot centroids.</a:t>
            </a:r>
          </a:p>
          <a:p>
            <a:pPr marL="203200" indent="-203200" algn="l">
              <a:lnSpc>
                <a:spcPct val="108333"/>
              </a:lnSpc>
              <a:buClr>
                <a:srgbClr val="1F2D5C"/>
              </a:buClr>
              <a:buChar char="•"/>
            </a:pPr>
            <a:r>
              <a:rPr lang="en-US" sz="1600" i="0" u="none" strike="noStrike" dirty="0">
                <a:solidFill>
                  <a:srgbClr val="1F2D5C"/>
                </a:solidFill>
                <a:latin typeface="Noto Sans"/>
                <a:ea typeface="Noto Sans"/>
                <a:cs typeface="Noto Sans"/>
                <a:sym typeface="Noto Sans"/>
              </a:rPr>
              <a:t>Augmentation: Inject noise, blur, and rotation to train for low-quality scans.</a:t>
            </a:r>
          </a:p>
          <a:p>
            <a:pPr marL="203200" indent="-203200" algn="l">
              <a:lnSpc>
                <a:spcPct val="108333"/>
              </a:lnSpc>
              <a:buClr>
                <a:srgbClr val="1F2D5C"/>
              </a:buClr>
              <a:buChar char="•"/>
            </a:pPr>
            <a:r>
              <a:rPr lang="en-US" sz="1600" i="0" u="none" strike="noStrike" dirty="0">
                <a:solidFill>
                  <a:srgbClr val="1F2D5C"/>
                </a:solidFill>
                <a:latin typeface="Noto Sans"/>
                <a:ea typeface="Noto Sans"/>
                <a:cs typeface="Noto Sans"/>
                <a:sym typeface="Noto Sans"/>
              </a:rPr>
              <a:t>Loss Function: Combined Dice + BCE for precise boundary segmentation.</a:t>
            </a:r>
          </a:p>
          <a:p>
            <a:pPr marL="203200" indent="-203200" algn="l">
              <a:lnSpc>
                <a:spcPct val="108333"/>
              </a:lnSpc>
              <a:buClr>
                <a:srgbClr val="1F2D5C"/>
              </a:buClr>
              <a:buChar char="•"/>
            </a:pPr>
            <a:r>
              <a:rPr lang="en-US" sz="1600" i="0" u="none" strike="noStrike" dirty="0">
                <a:solidFill>
                  <a:srgbClr val="1F2D5C"/>
                </a:solidFill>
                <a:latin typeface="Noto Sans"/>
                <a:ea typeface="Noto Sans"/>
                <a:cs typeface="Noto Sans"/>
                <a:sym typeface="Noto Sans"/>
              </a:rPr>
              <a:t>Post-Processing: Centroid extraction → 8x8 Row/Col mapping.</a:t>
            </a:r>
          </a:p>
          <a:p>
            <a:pPr indent="0" algn="l">
              <a:lnSpc>
                <a:spcPct val="108333"/>
              </a:lnSpc>
            </a:pPr>
            <a:r>
              <a:rPr lang="en-US" sz="1600" i="0" u="none" strike="noStrike" dirty="0">
                <a:solidFill>
                  <a:srgbClr val="3A5BC7"/>
                </a:solidFill>
                <a:latin typeface="Noto Sans"/>
                <a:ea typeface="Noto Sans"/>
                <a:cs typeface="Noto Sans"/>
                <a:sym typeface="Noto Sans"/>
              </a:rPr>
              <a:t>Integration:</a:t>
            </a:r>
            <a:r>
              <a:rPr lang="en-US" sz="1600" i="0" u="none" strike="noStrike" dirty="0">
                <a:solidFill>
                  <a:srgbClr val="1F2D5C"/>
                </a:solidFill>
                <a:latin typeface="Noto Sans"/>
                <a:ea typeface="Noto Sans"/>
                <a:cs typeface="Noto Sans"/>
                <a:sym typeface="Noto Sans"/>
              </a:rPr>
              <a:t> Use the U-Net as a high-confidence assist or replacement for the current CV2 stage.</a:t>
            </a:r>
          </a:p>
        </p:txBody>
      </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922000" y="508000"/>
            <a:ext cx="508000" cy="508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90" r="-390"/>
          </a:stretch>
        </a:blip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ctr">
              <a:lnSpc>
                <a:spcPct val="125000"/>
              </a:lnSpc>
              <a:defRPr/>
            </a:pPr>
            <a:r>
              <a:rPr lang="en-US" sz="4200" b="1" i="0" u="none" strike="noStrike">
                <a:solidFill>
                  <a:srgbClr val="FFFFFF"/>
                </a:solidFill>
                <a:latin typeface="Montserrat"/>
                <a:ea typeface="Montserrat"/>
                <a:cs typeface="Montserrat"/>
                <a:sym typeface="Montserrat"/>
              </a:rPr>
              <a:t>Next Steps and Q&amp;A</a:t>
            </a:r>
            <a:endParaRPr lang="en-US" sz="1100"/>
          </a:p>
        </p:txBody>
      </p:sp>
      <p:sp>
        <p:nvSpPr>
          <p:cNvPr id="3" name="AutoShape 3"/>
          <p:cNvSpPr/>
          <p:nvPr/>
        </p:nvSpPr>
        <p:spPr>
          <a:xfrm>
            <a:off x="1270000" y="2540000"/>
            <a:ext cx="4699000" cy="2794000"/>
          </a:xfrm>
          <a:prstGeom prst="roundRect">
            <a:avLst>
              <a:gd name="adj" fmla="val 5454"/>
            </a:avLst>
          </a:prstGeom>
          <a:solidFill>
            <a:srgbClr val="FFFFFF">
              <a:alpha val="90000"/>
            </a:srgbClr>
          </a:solidFill>
          <a:ln w="25400" cap="flat" cmpd="sng">
            <a:noFill/>
            <a:prstDash val="solid"/>
            <a:round/>
          </a:ln>
        </p:spPr>
        <p:txBody>
          <a:bodyPr vert="horz" wrap="square" lIns="254000" tIns="254000" rIns="0" bIns="0" rtlCol="0" anchor="t" anchorCtr="0">
            <a:normAutofit fontScale="92500" lnSpcReduction="10000"/>
          </a:bodyPr>
          <a:lstStyle/>
          <a:p>
            <a:pPr indent="0" algn="l">
              <a:lnSpc>
                <a:spcPct val="125000"/>
              </a:lnSpc>
              <a:defRPr/>
            </a:pPr>
            <a:r>
              <a:rPr lang="en-US" sz="1800" i="0" u="none" strike="noStrike" dirty="0">
                <a:solidFill>
                  <a:srgbClr val="3A5BC7"/>
                </a:solidFill>
                <a:latin typeface="Noto Sans"/>
                <a:ea typeface="Noto Sans"/>
                <a:cs typeface="Noto Sans"/>
                <a:sym typeface="Noto Sans"/>
              </a:rPr>
              <a:t>Pipeline Summary:</a:t>
            </a:r>
            <a:endParaRPr lang="en-US" sz="1100" dirty="0"/>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Inputs: Scanned multipage PDFs.</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Transforms: Parallel CV + LLM processing.</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Lat/Lon: Computed via SQL PLSS corners + bilinear interpolation → map visualization.</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Outputs: Validated, GIS-ready CSV data.</a:t>
            </a:r>
          </a:p>
        </p:txBody>
      </p:sp>
      <p:sp>
        <p:nvSpPr>
          <p:cNvPr id="4" name="AutoShape 4"/>
          <p:cNvSpPr/>
          <p:nvPr/>
        </p:nvSpPr>
        <p:spPr>
          <a:xfrm>
            <a:off x="6223000" y="2540000"/>
            <a:ext cx="4699000" cy="2794000"/>
          </a:xfrm>
          <a:prstGeom prst="roundRect">
            <a:avLst>
              <a:gd name="adj" fmla="val 5454"/>
            </a:avLst>
          </a:prstGeom>
          <a:solidFill>
            <a:srgbClr val="FFFFFF">
              <a:alpha val="90000"/>
            </a:srgbClr>
          </a:solidFill>
          <a:ln w="25400" cap="flat" cmpd="sng">
            <a:noFill/>
            <a:prstDash val="solid"/>
            <a:round/>
          </a:ln>
        </p:spPr>
        <p:txBody>
          <a:bodyPr vert="horz" wrap="square" lIns="254000" tIns="254000" rIns="0" bIns="0" rtlCol="0" anchor="t" anchorCtr="0">
            <a:normAutofit/>
          </a:bodyPr>
          <a:lstStyle/>
          <a:p>
            <a:pPr indent="0" algn="l">
              <a:lnSpc>
                <a:spcPct val="125000"/>
              </a:lnSpc>
              <a:defRPr/>
            </a:pPr>
            <a:r>
              <a:rPr lang="en-US" sz="1800" b="1" i="0" u="none" strike="noStrike" dirty="0">
                <a:solidFill>
                  <a:srgbClr val="3A5BC7"/>
                </a:solidFill>
                <a:latin typeface="Noto Sans"/>
                <a:ea typeface="Noto Sans"/>
                <a:cs typeface="Noto Sans"/>
                <a:sym typeface="Noto Sans"/>
              </a:rPr>
              <a:t>Immediate Roadmap:</a:t>
            </a:r>
            <a:endParaRPr lang="en-US" sz="1100" dirty="0"/>
          </a:p>
          <a:p>
            <a:pPr marL="228600" indent="-228600" algn="l">
              <a:lnSpc>
                <a:spcPct val="125000"/>
              </a:lnSpc>
              <a:buClr>
                <a:srgbClr val="1F2D5C"/>
              </a:buClr>
              <a:buChar char="•"/>
            </a:pPr>
            <a:r>
              <a:rPr lang="en-US" sz="1800" b="0" i="0" u="none" strike="noStrike" dirty="0">
                <a:solidFill>
                  <a:srgbClr val="1F2D5C"/>
                </a:solidFill>
                <a:latin typeface="Noto Sans"/>
                <a:ea typeface="Noto Sans"/>
                <a:cs typeface="Noto Sans"/>
                <a:sym typeface="Noto Sans"/>
              </a:rPr>
              <a:t>Stabilize classic CV dot detection.</a:t>
            </a:r>
          </a:p>
          <a:p>
            <a:pPr marL="228600" indent="-228600" algn="l">
              <a:lnSpc>
                <a:spcPct val="125000"/>
              </a:lnSpc>
              <a:buClr>
                <a:srgbClr val="1F2D5C"/>
              </a:buClr>
              <a:buChar char="•"/>
            </a:pPr>
            <a:r>
              <a:rPr lang="en-US" sz="1800" b="0" i="0" u="none" strike="noStrike" dirty="0">
                <a:solidFill>
                  <a:srgbClr val="1F2D5C"/>
                </a:solidFill>
                <a:latin typeface="Noto Sans"/>
                <a:ea typeface="Noto Sans"/>
                <a:cs typeface="Noto Sans"/>
                <a:sym typeface="Noto Sans"/>
              </a:rPr>
              <a:t>Automate ground-truth labeling.</a:t>
            </a:r>
          </a:p>
          <a:p>
            <a:pPr marL="228600" indent="-228600" algn="l">
              <a:lnSpc>
                <a:spcPct val="125000"/>
              </a:lnSpc>
              <a:buClr>
                <a:srgbClr val="1F2D5C"/>
              </a:buClr>
              <a:buChar char="•"/>
            </a:pPr>
            <a:r>
              <a:rPr lang="en-US" sz="1800" b="0" i="0" u="none" strike="noStrike" dirty="0">
                <a:solidFill>
                  <a:srgbClr val="1F2D5C"/>
                </a:solidFill>
                <a:latin typeface="Noto Sans"/>
                <a:ea typeface="Noto Sans"/>
                <a:cs typeface="Noto Sans"/>
                <a:sym typeface="Noto Sans"/>
              </a:rPr>
              <a:t>Train &amp; Deploy U-Net Segmentation.</a:t>
            </a:r>
          </a:p>
          <a:p>
            <a:pPr marL="228600" indent="-228600" algn="l">
              <a:lnSpc>
                <a:spcPct val="125000"/>
              </a:lnSpc>
              <a:buClr>
                <a:srgbClr val="1F2D5C"/>
              </a:buClr>
              <a:buChar char="•"/>
            </a:pPr>
            <a:r>
              <a:rPr lang="en-US" sz="1800" b="0" i="0" u="none" strike="noStrike" dirty="0">
                <a:solidFill>
                  <a:srgbClr val="1F2D5C"/>
                </a:solidFill>
                <a:latin typeface="Noto Sans"/>
                <a:ea typeface="Noto Sans"/>
                <a:cs typeface="Noto Sans"/>
                <a:sym typeface="Noto Sans"/>
              </a:rPr>
              <a:t>Map the latitude and longitude locations of well</a:t>
            </a:r>
          </a:p>
        </p:txBody>
      </p:sp>
      <p:sp>
        <p:nvSpPr>
          <p:cNvPr id="5" name="AutoShape 5"/>
          <p:cNvSpPr/>
          <p:nvPr/>
        </p:nvSpPr>
        <p:spPr>
          <a:xfrm>
            <a:off x="1270000" y="5588000"/>
            <a:ext cx="9652000" cy="635000"/>
          </a:xfrm>
          <a:prstGeom prst="rect">
            <a:avLst/>
          </a:prstGeom>
          <a:noFill/>
          <a:ln w="12700" cap="flat" cmpd="sng">
            <a:noFill/>
            <a:prstDash val="solid"/>
            <a:round/>
          </a:ln>
        </p:spPr>
        <p:txBody>
          <a:bodyPr vert="horz" wrap="square" lIns="0" tIns="0" rIns="0" bIns="0" rtlCol="0" anchor="ctr" anchorCtr="0">
            <a:normAutofit/>
          </a:bodyPr>
          <a:lstStyle/>
          <a:p>
            <a:pPr indent="0" algn="ctr">
              <a:lnSpc>
                <a:spcPct val="125000"/>
              </a:lnSpc>
              <a:defRPr/>
            </a:pPr>
            <a:r>
              <a:rPr lang="en-US" sz="3200" b="1" i="0" u="none" strike="noStrike" dirty="0">
                <a:solidFill>
                  <a:srgbClr val="FFFFFF"/>
                </a:solidFill>
                <a:latin typeface="Montserrat"/>
                <a:ea typeface="Montserrat"/>
                <a:cs typeface="Montserrat"/>
                <a:sym typeface="Montserrat"/>
              </a:rPr>
              <a:t>Q&amp;A</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Input PDF and Target Fields</a:t>
            </a:r>
            <a:endParaRPr lang="en-US" sz="1100"/>
          </a:p>
        </p:txBody>
      </p:sp>
      <p:pic>
        <p:nvPicPr>
          <p:cNvPr id="3" name="Picture 3"/>
          <p:cNvPicPr>
            <a:picLocks noChangeAspect="1"/>
          </p:cNvPicPr>
          <p:nvPr/>
        </p:nvPicPr>
        <p:blipFill>
          <a:blip r:embed="rId3"/>
          <a:srcRect/>
          <a:stretch>
            <a:fillRect/>
          </a:stretch>
        </p:blipFill>
        <p:spPr>
          <a:xfrm>
            <a:off x="1412468" y="1016611"/>
            <a:ext cx="4003351" cy="5841389"/>
          </a:xfrm>
          <a:prstGeom prst="roundRect">
            <a:avLst>
              <a:gd name="adj" fmla="val 2537"/>
            </a:avLst>
          </a:prstGeom>
          <a:noFill/>
          <a:ln w="25400" cap="flat" cmpd="sng">
            <a:noFill/>
            <a:prstDash val="solid"/>
            <a:round/>
          </a:ln>
        </p:spPr>
      </p:pic>
      <p:sp>
        <p:nvSpPr>
          <p:cNvPr id="4" name="AutoShape 4"/>
          <p:cNvSpPr/>
          <p:nvPr/>
        </p:nvSpPr>
        <p:spPr>
          <a:xfrm>
            <a:off x="7112000" y="1397000"/>
            <a:ext cx="4445000" cy="4826000"/>
          </a:xfrm>
          <a:prstGeom prst="roundRect">
            <a:avLst>
              <a:gd name="adj" fmla="val 3428"/>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indent="0" algn="l">
              <a:lnSpc>
                <a:spcPct val="125000"/>
              </a:lnSpc>
              <a:defRPr/>
            </a:pPr>
            <a:r>
              <a:rPr lang="en-US" sz="1800" b="1" i="0" u="none" strike="noStrike" dirty="0">
                <a:solidFill>
                  <a:srgbClr val="3A5BC7"/>
                </a:solidFill>
                <a:latin typeface="Noto Sans"/>
                <a:ea typeface="Noto Sans"/>
                <a:cs typeface="Noto Sans"/>
                <a:sym typeface="Noto Sans"/>
              </a:rPr>
              <a:t>Core Extraction Targets:</a:t>
            </a:r>
            <a:endParaRPr lang="en-US" sz="1100" dirty="0"/>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County:</a:t>
            </a:r>
            <a:r>
              <a:rPr lang="en-US" sz="1800" b="0" i="0" u="none" strike="noStrike" dirty="0">
                <a:solidFill>
                  <a:srgbClr val="1F2D5C"/>
                </a:solidFill>
                <a:latin typeface="Noto Sans"/>
                <a:ea typeface="Noto Sans"/>
                <a:cs typeface="Noto Sans"/>
                <a:sym typeface="Noto Sans"/>
              </a:rPr>
              <a:t> Identifies the regional administrative area.</a:t>
            </a:r>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STR (S-T-R):</a:t>
            </a:r>
            <a:r>
              <a:rPr lang="en-US" sz="1800" b="0" i="0" u="none" strike="noStrike" dirty="0">
                <a:solidFill>
                  <a:srgbClr val="1F2D5C"/>
                </a:solidFill>
                <a:latin typeface="Noto Sans"/>
                <a:ea typeface="Noto Sans"/>
                <a:cs typeface="Noto Sans"/>
                <a:sym typeface="Noto Sans"/>
              </a:rPr>
              <a:t> Section, Township, and Range identifiers.</a:t>
            </a:r>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Well Grid:</a:t>
            </a:r>
            <a:r>
              <a:rPr lang="en-US" sz="1800" b="0" i="0" u="none" strike="noStrike" dirty="0">
                <a:solidFill>
                  <a:srgbClr val="1F2D5C"/>
                </a:solidFill>
                <a:latin typeface="Noto Sans"/>
                <a:ea typeface="Noto Sans"/>
                <a:cs typeface="Noto Sans"/>
                <a:sym typeface="Noto Sans"/>
              </a:rPr>
              <a:t> The "Spot well correctly" coordinate grid.</a:t>
            </a:r>
          </a:p>
          <a:p>
            <a:pPr indent="0" algn="l">
              <a:lnSpc>
                <a:spcPct val="125000"/>
              </a:lnSpc>
            </a:pPr>
            <a:r>
              <a:rPr lang="en-US" sz="1800" b="0" i="0" u="none" strike="noStrike" dirty="0">
                <a:solidFill>
                  <a:srgbClr val="1F2D5C"/>
                </a:solidFill>
                <a:latin typeface="Noto Sans"/>
                <a:ea typeface="Noto Sans"/>
                <a:cs typeface="Noto Sans"/>
                <a:sym typeface="Noto Sans"/>
              </a:rPr>
              <a:t>The pipeline transforms unstructured scans into </a:t>
            </a:r>
            <a:r>
              <a:rPr lang="en-US" sz="1800" b="0" i="1" u="none" strike="noStrike" dirty="0">
                <a:solidFill>
                  <a:srgbClr val="1F2D5C"/>
                </a:solidFill>
                <a:latin typeface="Noto Sans"/>
                <a:ea typeface="Noto Sans"/>
                <a:cs typeface="Noto Sans"/>
                <a:sym typeface="Noto Sans"/>
              </a:rPr>
              <a:t>machine-readable</a:t>
            </a:r>
            <a:r>
              <a:rPr lang="en-US" sz="1800" b="0" i="0" u="none" strike="noStrike" dirty="0">
                <a:solidFill>
                  <a:srgbClr val="1F2D5C"/>
                </a:solidFill>
                <a:latin typeface="Noto Sans"/>
                <a:ea typeface="Noto Sans"/>
                <a:cs typeface="Noto Sans"/>
                <a:sym typeface="Noto Sans"/>
              </a:rPr>
              <a:t> fields for GIS ingestion.</a:t>
            </a:r>
          </a:p>
        </p:txBody>
      </p:sp>
      <p:cxnSp>
        <p:nvCxnSpPr>
          <p:cNvPr id="5" name="Connector 5"/>
          <p:cNvCxnSpPr/>
          <p:nvPr/>
        </p:nvCxnSpPr>
        <p:spPr>
          <a:xfrm rot="-10536445">
            <a:off x="5026103" y="2189437"/>
            <a:ext cx="2090086" cy="12700"/>
          </a:xfrm>
          <a:prstGeom prst="straightConnector1">
            <a:avLst/>
          </a:prstGeom>
          <a:solidFill>
            <a:srgbClr val="DEE0E3">
              <a:alpha val="100000"/>
            </a:srgbClr>
          </a:solidFill>
          <a:ln w="25400" cap="flat" cmpd="sng">
            <a:solidFill>
              <a:srgbClr val="3A5BC7">
                <a:alpha val="100000"/>
              </a:srgbClr>
            </a:solidFill>
            <a:prstDash val="solid"/>
            <a:miter lim="8000000"/>
            <a:headEnd type="none" w="lg" len="lg"/>
            <a:tailEnd type="arrow" w="lg" len="lg"/>
          </a:ln>
        </p:spPr>
      </p:cxnSp>
      <p:cxnSp>
        <p:nvCxnSpPr>
          <p:cNvPr id="6" name="Connector 6"/>
          <p:cNvCxnSpPr/>
          <p:nvPr/>
        </p:nvCxnSpPr>
        <p:spPr>
          <a:xfrm rot="-9984435">
            <a:off x="4542960" y="2586323"/>
            <a:ext cx="2620176" cy="12700"/>
          </a:xfrm>
          <a:prstGeom prst="straightConnector1">
            <a:avLst/>
          </a:prstGeom>
          <a:solidFill>
            <a:srgbClr val="DEE0E3">
              <a:alpha val="100000"/>
            </a:srgbClr>
          </a:solidFill>
          <a:ln w="25400" cap="flat" cmpd="sng">
            <a:solidFill>
              <a:srgbClr val="3A5BC7">
                <a:alpha val="100000"/>
              </a:srgbClr>
            </a:solidFill>
            <a:prstDash val="solid"/>
            <a:miter lim="8000000"/>
            <a:headEnd type="none" w="lg" len="lg"/>
            <a:tailEnd type="arrow" w="lg" len="lg"/>
          </a:ln>
        </p:spPr>
      </p:cxnSp>
      <p:cxnSp>
        <p:nvCxnSpPr>
          <p:cNvPr id="7" name="Connector 7"/>
          <p:cNvCxnSpPr/>
          <p:nvPr/>
        </p:nvCxnSpPr>
        <p:spPr>
          <a:xfrm rot="9220096">
            <a:off x="3189145" y="4571389"/>
            <a:ext cx="4135137" cy="12700"/>
          </a:xfrm>
          <a:prstGeom prst="straightConnector1">
            <a:avLst/>
          </a:prstGeom>
          <a:solidFill>
            <a:srgbClr val="DEE0E3">
              <a:alpha val="100000"/>
            </a:srgbClr>
          </a:solidFill>
          <a:ln w="25400" cap="flat" cmpd="sng">
            <a:solidFill>
              <a:srgbClr val="3A5BC7">
                <a:alpha val="100000"/>
              </a:srgbClr>
            </a:solidFill>
            <a:prstDash val="solid"/>
            <a:miter lim="8000000"/>
            <a:headEnd type="none" w="lg" len="lg"/>
            <a:tailEnd type="arrow" w="lg" len="lg"/>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Stage A — PDF Rendering to Images</a:t>
            </a:r>
            <a:endParaRPr lang="en-US" sz="1100"/>
          </a:p>
        </p:txBody>
      </p:sp>
      <p:sp>
        <p:nvSpPr>
          <p:cNvPr id="3" name="AutoShape 3"/>
          <p:cNvSpPr/>
          <p:nvPr/>
        </p:nvSpPr>
        <p:spPr>
          <a:xfrm>
            <a:off x="635000" y="1397000"/>
            <a:ext cx="3810000" cy="2540000"/>
          </a:xfrm>
          <a:prstGeom prst="roundRect">
            <a:avLst>
              <a:gd name="adj" fmla="val 6000"/>
            </a:avLst>
          </a:prstGeom>
          <a:solidFill>
            <a:srgbClr val="DEF7F9">
              <a:alpha val="100000"/>
            </a:srgbClr>
          </a:solidFill>
          <a:ln w="25400" cap="flat" cmpd="sng">
            <a:noFill/>
            <a:prstDash val="solid"/>
            <a:round/>
          </a:ln>
        </p:spPr>
        <p:txBody>
          <a:bodyPr vert="horz" wrap="square" lIns="190500" tIns="190500" rIns="0" bIns="0" rtlCol="0" anchor="t" anchorCtr="0">
            <a:normAutofit/>
          </a:bodyPr>
          <a:lstStyle/>
          <a:p>
            <a:pPr indent="0" algn="l">
              <a:lnSpc>
                <a:spcPct val="125000"/>
              </a:lnSpc>
              <a:defRPr/>
            </a:pPr>
            <a:r>
              <a:rPr lang="en-US" sz="1600" i="0" u="none" strike="noStrike" dirty="0">
                <a:solidFill>
                  <a:srgbClr val="3A5BC7"/>
                </a:solidFill>
                <a:latin typeface="Noto Sans"/>
                <a:ea typeface="Noto Sans"/>
                <a:cs typeface="Noto Sans"/>
                <a:sym typeface="Noto Sans"/>
              </a:rPr>
              <a:t>Rendering Strategy</a:t>
            </a:r>
            <a:endParaRPr lang="en-US" sz="1100" dirty="0"/>
          </a:p>
          <a:p>
            <a:pPr marL="203200" indent="-203200" algn="l">
              <a:lnSpc>
                <a:spcPct val="125000"/>
              </a:lnSpc>
              <a:buClr>
                <a:srgbClr val="1F2D5C"/>
              </a:buClr>
              <a:buChar char="•"/>
            </a:pPr>
            <a:r>
              <a:rPr lang="en-US" sz="1600" i="0" u="none" strike="noStrike" dirty="0">
                <a:solidFill>
                  <a:srgbClr val="1F2D5C"/>
                </a:solidFill>
                <a:latin typeface="Noto Sans"/>
                <a:ea typeface="Noto Sans"/>
                <a:cs typeface="Noto Sans"/>
                <a:sym typeface="Noto Sans"/>
              </a:rPr>
              <a:t>Multiplier: 2x resolution boost for clarity.</a:t>
            </a:r>
          </a:p>
          <a:p>
            <a:pPr marL="203200" indent="-203200" algn="l">
              <a:lnSpc>
                <a:spcPct val="125000"/>
              </a:lnSpc>
              <a:buClr>
                <a:srgbClr val="1F2D5C"/>
              </a:buClr>
              <a:buChar char="•"/>
            </a:pPr>
            <a:r>
              <a:rPr lang="en-US" sz="1600" i="0" u="none" strike="noStrike" dirty="0">
                <a:solidFill>
                  <a:srgbClr val="1F2D5C"/>
                </a:solidFill>
                <a:latin typeface="Noto Sans"/>
                <a:ea typeface="Noto Sans"/>
                <a:cs typeface="Noto Sans"/>
                <a:sym typeface="Noto Sans"/>
              </a:rPr>
              <a:t>Output: Per-page OpenCV BGR images.</a:t>
            </a:r>
          </a:p>
          <a:p>
            <a:pPr marL="203200" indent="-203200" algn="l">
              <a:lnSpc>
                <a:spcPct val="125000"/>
              </a:lnSpc>
              <a:buClr>
                <a:srgbClr val="1F2D5C"/>
              </a:buClr>
              <a:buChar char="•"/>
            </a:pPr>
            <a:r>
              <a:rPr lang="en-US" sz="1600" i="0" u="none" strike="noStrike" dirty="0">
                <a:solidFill>
                  <a:srgbClr val="1F2D5C"/>
                </a:solidFill>
                <a:latin typeface="Noto Sans"/>
                <a:ea typeface="Noto Sans"/>
                <a:cs typeface="Noto Sans"/>
                <a:sym typeface="Noto Sans"/>
              </a:rPr>
              <a:t>Logic: Sequential processing of multipage files.</a:t>
            </a:r>
          </a:p>
        </p:txBody>
      </p:sp>
      <p:pic>
        <p:nvPicPr>
          <p:cNvPr id="4" name="Picture 4"/>
          <p:cNvPicPr>
            <a:picLocks noChangeAspect="1"/>
          </p:cNvPicPr>
          <p:nvPr/>
        </p:nvPicPr>
        <p:blipFill>
          <a:blip r:embed="rId3"/>
          <a:srcRect t="655"/>
          <a:stretch>
            <a:fillRect/>
          </a:stretch>
        </p:blipFill>
        <p:spPr>
          <a:xfrm>
            <a:off x="4908273" y="1143000"/>
            <a:ext cx="3010454" cy="4363834"/>
          </a:xfrm>
          <a:prstGeom prst="roundRect">
            <a:avLst>
              <a:gd name="adj" fmla="val 3374"/>
            </a:avLst>
          </a:prstGeom>
          <a:noFill/>
          <a:ln w="12700" cap="flat" cmpd="sng">
            <a:solidFill>
              <a:srgbClr val="8D8D8D">
                <a:alpha val="100000"/>
              </a:srgbClr>
            </a:solidFill>
            <a:prstDash val="solid"/>
            <a:round/>
          </a:ln>
        </p:spPr>
      </p:pic>
      <p:pic>
        <p:nvPicPr>
          <p:cNvPr id="5" name="Picture 5"/>
          <p:cNvPicPr>
            <a:picLocks noChangeAspect="1"/>
          </p:cNvPicPr>
          <p:nvPr/>
        </p:nvPicPr>
        <p:blipFill>
          <a:blip r:embed="rId4"/>
          <a:srcRect b="305"/>
          <a:stretch>
            <a:fillRect/>
          </a:stretch>
        </p:blipFill>
        <p:spPr>
          <a:xfrm>
            <a:off x="8525984" y="1112272"/>
            <a:ext cx="2887032" cy="4633455"/>
          </a:xfrm>
          <a:prstGeom prst="roundRect">
            <a:avLst>
              <a:gd name="adj" fmla="val 3519"/>
            </a:avLst>
          </a:prstGeom>
          <a:noFill/>
          <a:ln w="12700" cap="flat" cmpd="sng">
            <a:solidFill>
              <a:srgbClr val="8D8D8D">
                <a:alpha val="100000"/>
              </a:srgbClr>
            </a:solidFill>
            <a:prstDash val="solid"/>
            <a:round/>
          </a:ln>
        </p:spPr>
      </p:pic>
      <p:sp>
        <p:nvSpPr>
          <p:cNvPr id="6" name="AutoShape 6"/>
          <p:cNvSpPr/>
          <p:nvPr/>
        </p:nvSpPr>
        <p:spPr>
          <a:xfrm>
            <a:off x="4826000" y="5588000"/>
            <a:ext cx="3175000" cy="381000"/>
          </a:xfrm>
          <a:prstGeom prst="rect">
            <a:avLst/>
          </a:prstGeom>
          <a:noFill/>
          <a:ln w="12700" cap="flat" cmpd="sng">
            <a:noFill/>
            <a:prstDash val="solid"/>
            <a:round/>
          </a:ln>
        </p:spPr>
        <p:txBody>
          <a:bodyPr vert="horz" wrap="square" lIns="0" tIns="0" rIns="0" bIns="0" rtlCol="0" anchor="t" anchorCtr="0">
            <a:normAutofit/>
          </a:bodyPr>
          <a:lstStyle/>
          <a:p>
            <a:pPr indent="0" algn="ctr">
              <a:lnSpc>
                <a:spcPct val="125000"/>
              </a:lnSpc>
              <a:defRPr/>
            </a:pPr>
            <a:r>
              <a:rPr lang="en-US" sz="1200" b="0" i="0" u="none" strike="noStrike">
                <a:solidFill>
                  <a:srgbClr val="8D8D8D"/>
                </a:solidFill>
                <a:latin typeface="Noto Sans"/>
                <a:ea typeface="Noto Sans"/>
                <a:cs typeface="Noto Sans"/>
                <a:sym typeface="Noto Sans"/>
              </a:rPr>
              <a:t>Page 1: Usually contains grid</a:t>
            </a:r>
            <a:endParaRPr lang="en-US" sz="1100"/>
          </a:p>
        </p:txBody>
      </p:sp>
      <p:sp>
        <p:nvSpPr>
          <p:cNvPr id="7" name="AutoShape 7"/>
          <p:cNvSpPr/>
          <p:nvPr/>
        </p:nvSpPr>
        <p:spPr>
          <a:xfrm>
            <a:off x="8382000" y="5745726"/>
            <a:ext cx="3175000" cy="381000"/>
          </a:xfrm>
          <a:prstGeom prst="rect">
            <a:avLst/>
          </a:prstGeom>
          <a:noFill/>
          <a:ln w="12700" cap="flat" cmpd="sng">
            <a:noFill/>
            <a:prstDash val="solid"/>
            <a:round/>
          </a:ln>
        </p:spPr>
        <p:txBody>
          <a:bodyPr vert="horz" wrap="square" lIns="0" tIns="0" rIns="0" bIns="0" rtlCol="0" anchor="t" anchorCtr="0">
            <a:normAutofit/>
          </a:bodyPr>
          <a:lstStyle/>
          <a:p>
            <a:pPr indent="0" algn="ctr">
              <a:lnSpc>
                <a:spcPct val="125000"/>
              </a:lnSpc>
              <a:defRPr/>
            </a:pPr>
            <a:r>
              <a:rPr lang="en-US" sz="1200" b="0" i="0" u="none" strike="noStrike" dirty="0">
                <a:solidFill>
                  <a:srgbClr val="8D8D8D"/>
                </a:solidFill>
                <a:latin typeface="Noto Sans"/>
                <a:ea typeface="Noto Sans"/>
                <a:cs typeface="Noto Sans"/>
                <a:sym typeface="Noto Sans"/>
              </a:rPr>
              <a:t>Page 2: Supporting info only</a:t>
            </a:r>
            <a:endParaRPr lang="en-US" sz="1100" dirty="0"/>
          </a:p>
        </p:txBody>
      </p:sp>
      <p:sp>
        <p:nvSpPr>
          <p:cNvPr id="8" name="AutoShape 8"/>
          <p:cNvSpPr/>
          <p:nvPr/>
        </p:nvSpPr>
        <p:spPr>
          <a:xfrm>
            <a:off x="635000" y="4508500"/>
            <a:ext cx="3810000" cy="1270000"/>
          </a:xfrm>
          <a:prstGeom prst="roundRect">
            <a:avLst>
              <a:gd name="adj" fmla="val 8000"/>
            </a:avLst>
          </a:prstGeom>
          <a:solidFill>
            <a:srgbClr val="3A5BC7">
              <a:alpha val="10000"/>
            </a:srgbClr>
          </a:solidFill>
          <a:ln w="25400" cap="flat" cmpd="sng">
            <a:noFill/>
            <a:prstDash val="solid"/>
            <a:round/>
          </a:ln>
        </p:spPr>
        <p:txBody>
          <a:bodyPr vert="horz" wrap="square" lIns="190500" tIns="0" rIns="0" bIns="0" rtlCol="0" anchor="ctr" anchorCtr="0">
            <a:normAutofit/>
          </a:bodyPr>
          <a:lstStyle/>
          <a:p>
            <a:pPr indent="0" algn="l">
              <a:lnSpc>
                <a:spcPct val="125000"/>
              </a:lnSpc>
              <a:defRPr/>
            </a:pPr>
            <a:r>
              <a:rPr lang="en-US" sz="1400" b="0" i="1" u="none" strike="noStrike">
                <a:solidFill>
                  <a:srgbClr val="1F2D5C"/>
                </a:solidFill>
                <a:latin typeface="Noto Sans"/>
                <a:ea typeface="Noto Sans"/>
                <a:cs typeface="Noto Sans"/>
                <a:sym typeface="Noto Sans"/>
              </a:rPr>
              <a:t>Note: Pipeline identifies relevant pages automatically; non-grid pages are filtered later.</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Stage B — Grid Extraction &amp; Logging</a:t>
            </a:r>
            <a:endParaRPr lang="en-US" sz="1100"/>
          </a:p>
        </p:txBody>
      </p:sp>
      <p:sp>
        <p:nvSpPr>
          <p:cNvPr id="3" name="AutoShape 3"/>
          <p:cNvSpPr/>
          <p:nvPr/>
        </p:nvSpPr>
        <p:spPr>
          <a:xfrm>
            <a:off x="635000" y="1397000"/>
            <a:ext cx="5080000" cy="3556000"/>
          </a:xfrm>
          <a:prstGeom prst="roundRect">
            <a:avLst>
              <a:gd name="adj" fmla="val 4285"/>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algn="l">
              <a:lnSpc>
                <a:spcPct val="125000"/>
              </a:lnSpc>
              <a:buClr>
                <a:srgbClr val="1F2D5C"/>
              </a:buClr>
            </a:pPr>
            <a:r>
              <a:rPr lang="en-US" sz="1800" b="0" i="0" u="none" strike="noStrike" dirty="0">
                <a:solidFill>
                  <a:schemeClr val="accent1"/>
                </a:solidFill>
                <a:latin typeface="Noto Sans"/>
                <a:ea typeface="Noto Sans"/>
                <a:cs typeface="Noto Sans"/>
                <a:sym typeface="Noto Sans"/>
              </a:rPr>
              <a:t>Process Objective</a:t>
            </a:r>
          </a:p>
          <a:p>
            <a:pPr marL="228600" indent="-228600" algn="l">
              <a:lnSpc>
                <a:spcPct val="125000"/>
              </a:lnSpc>
              <a:buClr>
                <a:srgbClr val="1F2D5C"/>
              </a:buClr>
              <a:buChar char="•"/>
            </a:pPr>
            <a:r>
              <a:rPr lang="en-US" sz="1800" b="0" i="0" u="none" strike="noStrike" dirty="0">
                <a:solidFill>
                  <a:srgbClr val="1F2D5C"/>
                </a:solidFill>
                <a:latin typeface="Noto Sans"/>
                <a:ea typeface="Noto Sans"/>
                <a:cs typeface="Noto Sans"/>
                <a:sym typeface="Noto Sans"/>
              </a:rPr>
              <a:t>Locate and isolate the square grid region from the full page.</a:t>
            </a:r>
          </a:p>
          <a:p>
            <a:pPr marL="228600" indent="-228600" algn="l">
              <a:lnSpc>
                <a:spcPct val="125000"/>
              </a:lnSpc>
              <a:buClr>
                <a:srgbClr val="1F2D5C"/>
              </a:buClr>
              <a:buChar char="•"/>
            </a:pPr>
            <a:r>
              <a:rPr lang="en-US" sz="1800" b="0" i="0" u="none" strike="noStrike" dirty="0">
                <a:solidFill>
                  <a:srgbClr val="1F2D5C"/>
                </a:solidFill>
                <a:latin typeface="Noto Sans"/>
                <a:ea typeface="Noto Sans"/>
                <a:cs typeface="Noto Sans"/>
                <a:sym typeface="Noto Sans"/>
              </a:rPr>
              <a:t>Handle variability in scan quality using a multi-method approach.</a:t>
            </a:r>
          </a:p>
          <a:p>
            <a:pPr marL="228600" indent="-228600" algn="l">
              <a:lnSpc>
                <a:spcPct val="125000"/>
              </a:lnSpc>
              <a:buClr>
                <a:srgbClr val="1F2D5C"/>
              </a:buClr>
              <a:buChar char="•"/>
            </a:pPr>
            <a:r>
              <a:rPr lang="en-US" sz="1800" b="0" i="0" u="none" strike="noStrike" dirty="0">
                <a:solidFill>
                  <a:srgbClr val="1F2D5C"/>
                </a:solidFill>
                <a:latin typeface="Noto Sans"/>
                <a:ea typeface="Noto Sans"/>
                <a:cs typeface="Noto Sans"/>
                <a:sym typeface="Noto Sans"/>
              </a:rPr>
              <a:t>Output: Individual PNG crops for localized dot detection.</a:t>
            </a:r>
          </a:p>
        </p:txBody>
      </p:sp>
      <p:pic>
        <p:nvPicPr>
          <p:cNvPr id="4" name="Picture 4"/>
          <p:cNvPicPr>
            <a:picLocks noChangeAspect="1"/>
          </p:cNvPicPr>
          <p:nvPr/>
        </p:nvPicPr>
        <p:blipFill>
          <a:blip r:embed="rId3"/>
          <a:srcRect l="489" r="489"/>
          <a:stretch>
            <a:fillRect/>
          </a:stretch>
        </p:blipFill>
        <p:spPr>
          <a:xfrm>
            <a:off x="6350000" y="1397000"/>
            <a:ext cx="4572000" cy="4572000"/>
          </a:xfrm>
          <a:prstGeom prst="roundRect">
            <a:avLst>
              <a:gd name="adj" fmla="val 2222"/>
            </a:avLst>
          </a:prstGeom>
          <a:noFill/>
          <a:ln w="25400" cap="flat" cmpd="sng">
            <a:solidFill>
              <a:srgbClr val="3A5BC7">
                <a:alpha val="100000"/>
              </a:srgbClr>
            </a:solidFill>
            <a:prstDash val="solid"/>
            <a:round/>
          </a:ln>
        </p:spPr>
      </p:pic>
      <p:sp>
        <p:nvSpPr>
          <p:cNvPr id="5" name="AutoShape 5"/>
          <p:cNvSpPr/>
          <p:nvPr/>
        </p:nvSpPr>
        <p:spPr>
          <a:xfrm>
            <a:off x="635000" y="5143500"/>
            <a:ext cx="5080000" cy="1079500"/>
          </a:xfrm>
          <a:prstGeom prst="roundRect">
            <a:avLst>
              <a:gd name="adj" fmla="val 9411"/>
            </a:avLst>
          </a:prstGeom>
          <a:solidFill>
            <a:srgbClr val="1F2D5C">
              <a:alpha val="90000"/>
            </a:srgbClr>
          </a:solidFill>
          <a:ln w="25400" cap="flat" cmpd="sng">
            <a:noFill/>
            <a:prstDash val="solid"/>
            <a:round/>
          </a:ln>
        </p:spPr>
        <p:txBody>
          <a:bodyPr vert="horz" wrap="square" lIns="127000" tIns="127000" rIns="0" bIns="0" rtlCol="0" anchor="t" anchorCtr="0">
            <a:normAutofit fontScale="92500" lnSpcReduction="20000"/>
          </a:bodyPr>
          <a:lstStyle/>
          <a:p>
            <a:pPr indent="0" algn="l">
              <a:lnSpc>
                <a:spcPct val="125000"/>
              </a:lnSpc>
              <a:defRPr/>
            </a:pPr>
            <a:r>
              <a:rPr lang="en-US" sz="1200" b="0" i="0" u="none" strike="noStrike">
                <a:solidFill>
                  <a:srgbClr val="3DB9CF"/>
                </a:solidFill>
                <a:latin typeface="Noto Sans"/>
                <a:ea typeface="Noto Sans"/>
                <a:cs typeface="Noto Sans"/>
                <a:sym typeface="Noto Sans"/>
              </a:rPr>
              <a:t>[LOG EXCERPT]</a:t>
            </a:r>
            <a:endParaRPr lang="en-US" sz="1100"/>
          </a:p>
          <a:p>
            <a:pPr indent="0" algn="l">
              <a:lnSpc>
                <a:spcPct val="125000"/>
              </a:lnSpc>
            </a:pPr>
            <a:r>
              <a:rPr lang="en-US" sz="1200" b="0" i="0" u="none" strike="noStrike">
                <a:solidFill>
                  <a:srgbClr val="FFFFFF"/>
                </a:solidFill>
                <a:latin typeface="Noto Sans"/>
                <a:ea typeface="Noto Sans"/>
                <a:cs typeface="Noto Sans"/>
                <a:sym typeface="Noto Sans"/>
              </a:rPr>
              <a:t>--- Page 1 ---</a:t>
            </a:r>
          </a:p>
          <a:p>
            <a:pPr indent="0" algn="l">
              <a:lnSpc>
                <a:spcPct val="125000"/>
              </a:lnSpc>
            </a:pPr>
            <a:r>
              <a:rPr lang="en-US" sz="1200" b="0" i="0" u="none" strike="noStrike">
                <a:solidFill>
                  <a:srgbClr val="FFFFFF"/>
                </a:solidFill>
                <a:latin typeface="Noto Sans"/>
                <a:ea typeface="Noto Sans"/>
                <a:cs typeface="Noto Sans"/>
                <a:sym typeface="Noto Sans"/>
              </a:rPr>
              <a:t>✅ Grid extracted and saved: ..._page_1_grid.png</a:t>
            </a:r>
          </a:p>
          <a:p>
            <a:pPr indent="0" algn="l">
              <a:lnSpc>
                <a:spcPct val="125000"/>
              </a:lnSpc>
            </a:pPr>
            <a:r>
              <a:rPr lang="en-US" sz="1200" b="0" i="0" u="none" strike="noStrike">
                <a:solidFill>
                  <a:srgbClr val="FFFFFF"/>
                </a:solidFill>
                <a:latin typeface="Noto Sans"/>
                <a:ea typeface="Noto Sans"/>
                <a:cs typeface="Noto Sans"/>
                <a:sym typeface="Noto Sans"/>
              </a:rPr>
              <a:t>--- Page 2 ---</a:t>
            </a:r>
          </a:p>
          <a:p>
            <a:pPr indent="0" algn="l">
              <a:lnSpc>
                <a:spcPct val="125000"/>
              </a:lnSpc>
            </a:pPr>
            <a:r>
              <a:rPr lang="en-US" sz="1200" b="0" i="0" u="none" strike="noStrike">
                <a:solidFill>
                  <a:srgbClr val="FFFFFF"/>
                </a:solidFill>
                <a:latin typeface="Noto Sans"/>
                <a:ea typeface="Noto Sans"/>
                <a:cs typeface="Noto Sans"/>
                <a:sym typeface="Noto Sans"/>
              </a:rPr>
              <a:t>⚠️ No grid detected on this page.</a:t>
            </a: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207000" y="5270500"/>
            <a:ext cx="304800" cy="304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How Grid Detection Chooses the Best Crop</a:t>
            </a:r>
            <a:endParaRPr lang="en-US" sz="1100"/>
          </a:p>
        </p:txBody>
      </p:sp>
      <p:sp>
        <p:nvSpPr>
          <p:cNvPr id="3" name="AutoShape 3"/>
          <p:cNvSpPr/>
          <p:nvPr/>
        </p:nvSpPr>
        <p:spPr>
          <a:xfrm>
            <a:off x="635000" y="1397000"/>
            <a:ext cx="10922000" cy="4826000"/>
          </a:xfrm>
          <a:prstGeom prst="roundRect">
            <a:avLst>
              <a:gd name="adj" fmla="val 3157"/>
            </a:avLst>
          </a:prstGeom>
          <a:solidFill>
            <a:srgbClr val="DEF7F9">
              <a:alpha val="100000"/>
            </a:srgbClr>
          </a:solidFill>
          <a:ln w="25400" cap="flat" cmpd="sng">
            <a:noFill/>
            <a:prstDash val="solid"/>
            <a:round/>
          </a:ln>
        </p:spPr>
        <p:txBody>
          <a:bodyPr vert="horz" wrap="square" lIns="508000" tIns="381000" rIns="0" bIns="0" rtlCol="0" anchor="t" anchorCtr="0">
            <a:normAutofit/>
          </a:bodyPr>
          <a:lstStyle/>
          <a:p>
            <a:pPr indent="0" algn="l">
              <a:lnSpc>
                <a:spcPct val="125000"/>
              </a:lnSpc>
              <a:defRPr/>
            </a:pPr>
            <a:r>
              <a:rPr lang="en-US" sz="1800" i="0" u="none" strike="noStrike" dirty="0">
                <a:solidFill>
                  <a:srgbClr val="3A5BC7"/>
                </a:solidFill>
                <a:latin typeface="Noto Sans"/>
                <a:ea typeface="Noto Sans"/>
                <a:cs typeface="Noto Sans"/>
                <a:sym typeface="Noto Sans"/>
              </a:rPr>
              <a:t>The </a:t>
            </a:r>
            <a:r>
              <a:rPr lang="en-US" sz="1800" i="0" u="none" strike="noStrike" dirty="0" err="1">
                <a:solidFill>
                  <a:srgbClr val="3A5BC7"/>
                </a:solidFill>
                <a:latin typeface="Noto Sans"/>
                <a:ea typeface="Noto Sans"/>
                <a:cs typeface="Noto Sans"/>
                <a:sym typeface="Noto Sans"/>
              </a:rPr>
              <a:t>extract_grid_region_combined</a:t>
            </a:r>
            <a:r>
              <a:rPr lang="en-US" sz="1800" i="0" u="none" strike="noStrike" dirty="0">
                <a:solidFill>
                  <a:srgbClr val="3A5BC7"/>
                </a:solidFill>
                <a:latin typeface="Noto Sans"/>
                <a:ea typeface="Noto Sans"/>
                <a:cs typeface="Noto Sans"/>
                <a:sym typeface="Noto Sans"/>
              </a:rPr>
              <a:t> Algorithm:</a:t>
            </a:r>
            <a:endParaRPr lang="en-US" sz="1100" dirty="0"/>
          </a:p>
          <a:p>
            <a:pPr indent="0" algn="l">
              <a:lnSpc>
                <a:spcPct val="125000"/>
              </a:lnSpc>
            </a:pPr>
            <a:endParaRPr lang="en-US" sz="1100" dirty="0"/>
          </a:p>
          <a:p>
            <a:pPr marL="228600" indent="-228600" algn="l">
              <a:lnSpc>
                <a:spcPct val="125000"/>
              </a:lnSpc>
              <a:buClr>
                <a:srgbClr val="1F2D5C"/>
              </a:buClr>
              <a:buFont typeface="+mj-lt"/>
              <a:buAutoNum type="arabicPeriod"/>
            </a:pPr>
            <a:r>
              <a:rPr lang="en-US" sz="1800" i="0" u="none" strike="noStrike" dirty="0">
                <a:solidFill>
                  <a:srgbClr val="1F2D5C"/>
                </a:solidFill>
                <a:latin typeface="Noto Sans"/>
                <a:ea typeface="Noto Sans"/>
                <a:cs typeface="Noto Sans"/>
                <a:sym typeface="Noto Sans"/>
              </a:rPr>
              <a:t>Parallel Candidate Detection: Run Adaptive Threshold, Otsu, Canny, Hough, Rotated, and </a:t>
            </a:r>
          </a:p>
          <a:p>
            <a:pPr marL="457200" lvl="1" indent="0" algn="l">
              <a:lnSpc>
                <a:spcPct val="125000"/>
              </a:lnSpc>
            </a:pPr>
            <a:r>
              <a:rPr lang="en-US" sz="1800" i="0" u="none" strike="noStrike" dirty="0">
                <a:solidFill>
                  <a:srgbClr val="1F2D5C"/>
                </a:solidFill>
                <a:latin typeface="Noto Sans"/>
                <a:ea typeface="Noto Sans"/>
                <a:cs typeface="Noto Sans"/>
                <a:sym typeface="Noto Sans"/>
              </a:rPr>
              <a:t>Corners methods simultaneously.</a:t>
            </a:r>
          </a:p>
          <a:p>
            <a:pPr marL="228600" indent="-228600" algn="l">
              <a:lnSpc>
                <a:spcPct val="125000"/>
              </a:lnSpc>
              <a:buClr>
                <a:srgbClr val="1F2D5C"/>
              </a:buClr>
              <a:buFont typeface="+mj-lt"/>
              <a:buAutoNum type="arabicPeriod"/>
            </a:pPr>
            <a:r>
              <a:rPr lang="en-US" sz="1800" i="0" u="none" strike="noStrike" dirty="0">
                <a:solidFill>
                  <a:srgbClr val="1F2D5C"/>
                </a:solidFill>
                <a:latin typeface="Noto Sans"/>
                <a:ea typeface="Noto Sans"/>
                <a:cs typeface="Noto Sans"/>
                <a:sym typeface="Noto Sans"/>
              </a:rPr>
              <a:t>Geometric Filtering: Validate each candidate against strict bounds:</a:t>
            </a:r>
            <a:br>
              <a:rPr lang="en-US" sz="1800" i="0" u="none" strike="noStrike" dirty="0">
                <a:solidFill>
                  <a:srgbClr val="1F2D5C"/>
                </a:solidFill>
                <a:latin typeface="Noto Sans"/>
                <a:ea typeface="Noto Sans"/>
                <a:cs typeface="Noto Sans"/>
                <a:sym typeface="Noto Sans"/>
              </a:rPr>
            </a:br>
            <a:r>
              <a:rPr lang="en-US" sz="1800" i="0" u="none" strike="noStrike" dirty="0">
                <a:solidFill>
                  <a:srgbClr val="1F2D5C"/>
                </a:solidFill>
                <a:latin typeface="Noto Sans"/>
                <a:ea typeface="Noto Sans"/>
                <a:cs typeface="Noto Sans"/>
                <a:sym typeface="Noto Sans"/>
              </a:rPr>
              <a:t>• Aspect Ratio: 0.85 – 1.15 (Targeting square grids)</a:t>
            </a:r>
          </a:p>
          <a:p>
            <a:pPr indent="0" algn="l">
              <a:lnSpc>
                <a:spcPct val="125000"/>
              </a:lnSpc>
            </a:pPr>
            <a:r>
              <a:rPr lang="en-US" sz="1800" i="0" u="none" strike="noStrike" dirty="0">
                <a:solidFill>
                  <a:srgbClr val="1F2D5C"/>
                </a:solidFill>
                <a:latin typeface="Noto Sans"/>
                <a:ea typeface="Noto Sans"/>
                <a:cs typeface="Noto Sans"/>
                <a:sym typeface="Noto Sans"/>
              </a:rPr>
              <a:t>• Dimensions: 280px to 850px width/height</a:t>
            </a:r>
            <a:br>
              <a:rPr lang="en-US" sz="1800" i="0" u="none" strike="noStrike" dirty="0">
                <a:solidFill>
                  <a:srgbClr val="1F2D5C"/>
                </a:solidFill>
                <a:latin typeface="Noto Sans"/>
                <a:ea typeface="Noto Sans"/>
                <a:cs typeface="Noto Sans"/>
                <a:sym typeface="Noto Sans"/>
              </a:rPr>
            </a:br>
            <a:r>
              <a:rPr lang="en-US" sz="1800" i="0" u="none" strike="noStrike" dirty="0">
                <a:solidFill>
                  <a:srgbClr val="1F2D5C"/>
                </a:solidFill>
                <a:latin typeface="Noto Sans"/>
                <a:ea typeface="Noto Sans"/>
                <a:cs typeface="Noto Sans"/>
                <a:sym typeface="Noto Sans"/>
              </a:rPr>
              <a:t>• Minimum Area: 78,400 pixels</a:t>
            </a:r>
          </a:p>
          <a:p>
            <a:pPr marL="228600" indent="-228600" algn="l">
              <a:lnSpc>
                <a:spcPct val="125000"/>
              </a:lnSpc>
              <a:buClr>
                <a:srgbClr val="1F2D5C"/>
              </a:buClr>
              <a:buFont typeface="+mj-lt"/>
              <a:buAutoNum type="arabicPeriod"/>
            </a:pPr>
            <a:r>
              <a:rPr lang="en-US" sz="1800" i="0" u="none" strike="noStrike" dirty="0">
                <a:solidFill>
                  <a:srgbClr val="1F2D5C"/>
                </a:solidFill>
                <a:latin typeface="Noto Sans"/>
                <a:ea typeface="Noto Sans"/>
                <a:cs typeface="Noto Sans"/>
                <a:sym typeface="Noto Sans"/>
              </a:rPr>
              <a:t>Selection: Rank all valid candidates and choose the one with the maximum area.</a:t>
            </a:r>
          </a:p>
          <a:p>
            <a:pPr marL="228600" indent="-228600" algn="l">
              <a:lnSpc>
                <a:spcPct val="125000"/>
              </a:lnSpc>
              <a:buClr>
                <a:srgbClr val="1F2D5C"/>
              </a:buClr>
              <a:buFont typeface="+mj-lt"/>
              <a:buAutoNum type="arabicPeriod"/>
            </a:pPr>
            <a:r>
              <a:rPr lang="en-US" sz="1800" i="0" u="none" strike="noStrike" dirty="0">
                <a:solidFill>
                  <a:srgbClr val="1F2D5C"/>
                </a:solidFill>
                <a:latin typeface="Noto Sans"/>
                <a:ea typeface="Noto Sans"/>
                <a:cs typeface="Noto Sans"/>
                <a:sym typeface="Noto Sans"/>
              </a:rPr>
              <a:t>Fail-Safe: If no candidates pass filters, return "No grid detected".</a:t>
            </a:r>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22000" y="508000"/>
            <a:ext cx="508000" cy="50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Stage C — Unified Bounding Box Crop for STR</a:t>
            </a:r>
            <a:endParaRPr lang="en-US" sz="1100"/>
          </a:p>
        </p:txBody>
      </p:sp>
      <p:sp>
        <p:nvSpPr>
          <p:cNvPr id="3" name="AutoShape 3"/>
          <p:cNvSpPr/>
          <p:nvPr/>
        </p:nvSpPr>
        <p:spPr>
          <a:xfrm>
            <a:off x="635000" y="1397000"/>
            <a:ext cx="5334000" cy="4826000"/>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indent="0" algn="l">
              <a:lnSpc>
                <a:spcPct val="125000"/>
              </a:lnSpc>
              <a:defRPr/>
            </a:pPr>
            <a:r>
              <a:rPr lang="en-US" sz="1800" i="0" u="none" strike="noStrike" dirty="0">
                <a:solidFill>
                  <a:srgbClr val="3A5BC7"/>
                </a:solidFill>
                <a:latin typeface="Noto Sans"/>
                <a:ea typeface="Noto Sans"/>
                <a:cs typeface="Noto Sans"/>
                <a:sym typeface="Noto Sans"/>
              </a:rPr>
              <a:t>Unified Location Crop Logic</a:t>
            </a:r>
            <a:endParaRPr lang="en-US" sz="1100" dirty="0"/>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Keyword Detection: Scan page for "Section", "Township", and "Range".</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Box Grouping: Identify the bounding boxes for detected keywords and their adjacent value fields.</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Union Operation: Compute a single Unified Bounding Box that encapsulates the entire STR block.</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Persistent Output: Save the region as a "</a:t>
            </a:r>
            <a:r>
              <a:rPr lang="en-US" sz="1800" i="0" u="none" strike="noStrike" dirty="0" err="1">
                <a:solidFill>
                  <a:srgbClr val="1F2D5C"/>
                </a:solidFill>
                <a:latin typeface="Noto Sans"/>
                <a:ea typeface="Noto Sans"/>
                <a:cs typeface="Noto Sans"/>
                <a:sym typeface="Noto Sans"/>
              </a:rPr>
              <a:t>unified_value</a:t>
            </a:r>
            <a:r>
              <a:rPr lang="en-US" sz="1800" i="0" u="none" strike="noStrike" dirty="0">
                <a:solidFill>
                  <a:srgbClr val="1F2D5C"/>
                </a:solidFill>
                <a:latin typeface="Noto Sans"/>
                <a:ea typeface="Noto Sans"/>
                <a:cs typeface="Noto Sans"/>
                <a:sym typeface="Noto Sans"/>
              </a:rPr>
              <a:t>" image for OCR processing.</a:t>
            </a:r>
          </a:p>
        </p:txBody>
      </p:sp>
      <p:pic>
        <p:nvPicPr>
          <p:cNvPr id="4" name="Picture 4"/>
          <p:cNvPicPr>
            <a:picLocks noChangeAspect="1"/>
          </p:cNvPicPr>
          <p:nvPr/>
        </p:nvPicPr>
        <p:blipFill>
          <a:blip r:embed="rId3"/>
          <a:srcRect r="29576"/>
          <a:stretch>
            <a:fillRect/>
          </a:stretch>
        </p:blipFill>
        <p:spPr>
          <a:xfrm>
            <a:off x="6155468" y="1461406"/>
            <a:ext cx="4927061" cy="1649188"/>
          </a:xfrm>
          <a:prstGeom prst="roundRect">
            <a:avLst>
              <a:gd name="adj" fmla="val 6160"/>
            </a:avLst>
          </a:prstGeom>
          <a:noFill/>
          <a:ln w="25400" cap="flat" cmpd="sng">
            <a:solidFill>
              <a:srgbClr val="3A5BC7">
                <a:alpha val="100000"/>
              </a:srgbClr>
            </a:solidFill>
            <a:prstDash val="solid"/>
            <a:round/>
          </a:ln>
        </p:spPr>
      </p:pic>
      <p:sp>
        <p:nvSpPr>
          <p:cNvPr id="5" name="AutoShape 5"/>
          <p:cNvSpPr/>
          <p:nvPr/>
        </p:nvSpPr>
        <p:spPr>
          <a:xfrm>
            <a:off x="6350000" y="3429000"/>
            <a:ext cx="5207000" cy="1016000"/>
          </a:xfrm>
          <a:prstGeom prst="rect">
            <a:avLst/>
          </a:prstGeom>
          <a:noFill/>
          <a:ln w="12700" cap="flat" cmpd="sng">
            <a:noFill/>
            <a:prstDash val="solid"/>
            <a:round/>
          </a:ln>
        </p:spPr>
        <p:txBody>
          <a:bodyPr vert="horz" wrap="square" lIns="0" tIns="0" rIns="0" bIns="0" rtlCol="0" anchor="t" anchorCtr="0">
            <a:normAutofit/>
          </a:bodyPr>
          <a:lstStyle/>
          <a:p>
            <a:pPr indent="0" algn="l">
              <a:lnSpc>
                <a:spcPct val="125000"/>
              </a:lnSpc>
              <a:defRPr/>
            </a:pPr>
            <a:r>
              <a:rPr lang="en-US" sz="1400" i="0" u="none" strike="noStrike" dirty="0">
                <a:solidFill>
                  <a:srgbClr val="8D8D8D"/>
                </a:solidFill>
                <a:latin typeface="Noto Sans"/>
                <a:ea typeface="Noto Sans"/>
                <a:cs typeface="Noto Sans"/>
                <a:sym typeface="Noto Sans"/>
              </a:rPr>
              <a:t>Implementation Details: Uses </a:t>
            </a:r>
            <a:r>
              <a:rPr lang="en-US" sz="1400" i="0" u="none" strike="noStrike" dirty="0" err="1">
                <a:solidFill>
                  <a:srgbClr val="3A5BC7"/>
                </a:solidFill>
                <a:latin typeface="Noto Sans"/>
                <a:ea typeface="Noto Sans"/>
                <a:cs typeface="Noto Sans"/>
                <a:sym typeface="Noto Sans"/>
              </a:rPr>
              <a:t>get_unified_bounding_box</a:t>
            </a:r>
            <a:r>
              <a:rPr lang="en-US" sz="1400" i="0" u="none" strike="noStrike" dirty="0">
                <a:solidFill>
                  <a:srgbClr val="8D8D8D"/>
                </a:solidFill>
                <a:latin typeface="Noto Sans"/>
                <a:ea typeface="Noto Sans"/>
                <a:cs typeface="Noto Sans"/>
                <a:sym typeface="Noto Sans"/>
              </a:rPr>
              <a:t> to find the smallest rectangle containing all relevant keywords and values on the page.</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Stage D — OCR the Cropped STR Region</a:t>
            </a:r>
            <a:endParaRPr lang="en-US" sz="1100"/>
          </a:p>
        </p:txBody>
      </p:sp>
      <p:sp>
        <p:nvSpPr>
          <p:cNvPr id="3" name="AutoShape 3"/>
          <p:cNvSpPr/>
          <p:nvPr/>
        </p:nvSpPr>
        <p:spPr>
          <a:xfrm>
            <a:off x="635000" y="1397000"/>
            <a:ext cx="5334000" cy="4826000"/>
          </a:xfrm>
          <a:prstGeom prst="roundRect">
            <a:avLst>
              <a:gd name="adj" fmla="val 3157"/>
            </a:avLst>
          </a:prstGeom>
          <a:solidFill>
            <a:srgbClr val="DEF7F9">
              <a:alpha val="100000"/>
            </a:srgbClr>
          </a:solidFill>
          <a:ln w="25400" cap="flat" cmpd="sng">
            <a:noFill/>
            <a:prstDash val="solid"/>
            <a:round/>
          </a:ln>
        </p:spPr>
        <p:txBody>
          <a:bodyPr vert="horz" wrap="square" lIns="254000" tIns="254000" rIns="0" bIns="0" rtlCol="0" anchor="t" anchorCtr="0">
            <a:normAutofit/>
          </a:bodyPr>
          <a:lstStyle/>
          <a:p>
            <a:pPr indent="0" algn="l">
              <a:lnSpc>
                <a:spcPct val="125000"/>
              </a:lnSpc>
              <a:defRPr/>
            </a:pPr>
            <a:r>
              <a:rPr lang="en-US" sz="1800" i="0" u="none" strike="noStrike" dirty="0">
                <a:solidFill>
                  <a:srgbClr val="3A5BC7"/>
                </a:solidFill>
                <a:latin typeface="Noto Sans"/>
                <a:ea typeface="Noto Sans"/>
                <a:cs typeface="Noto Sans"/>
                <a:sym typeface="Noto Sans"/>
              </a:rPr>
              <a:t>Pixels to Data: Google Vision OCR</a:t>
            </a:r>
            <a:endParaRPr lang="en-US" sz="1100" dirty="0"/>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Source: Cropped PNG of the STR region.</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Process: PNG → Byte Stream → Google Vision Cloud Vision API.</a:t>
            </a:r>
          </a:p>
          <a:p>
            <a:pPr marL="228600" indent="-228600" algn="l">
              <a:lnSpc>
                <a:spcPct val="125000"/>
              </a:lnSpc>
              <a:buClr>
                <a:srgbClr val="1F2D5C"/>
              </a:buClr>
              <a:buChar char="•"/>
            </a:pPr>
            <a:r>
              <a:rPr lang="en-US" sz="1800" i="0" u="none" strike="noStrike" dirty="0">
                <a:solidFill>
                  <a:srgbClr val="1F2D5C"/>
                </a:solidFill>
                <a:latin typeface="Noto Sans"/>
                <a:ea typeface="Noto Sans"/>
                <a:cs typeface="Noto Sans"/>
                <a:sym typeface="Noto Sans"/>
              </a:rPr>
              <a:t>Result: Raw JSON text detection blocks.</a:t>
            </a:r>
          </a:p>
          <a:p>
            <a:pPr indent="0" algn="l">
              <a:lnSpc>
                <a:spcPct val="125000"/>
              </a:lnSpc>
            </a:pPr>
            <a:r>
              <a:rPr lang="en-US" sz="1800" i="0" u="none" strike="noStrike" dirty="0">
                <a:solidFill>
                  <a:srgbClr val="1F2D5C"/>
                </a:solidFill>
                <a:latin typeface="Noto Sans"/>
                <a:ea typeface="Noto Sans"/>
                <a:cs typeface="Noto Sans"/>
                <a:sym typeface="Noto Sans"/>
              </a:rPr>
              <a:t>The Challenge of Noise:</a:t>
            </a:r>
            <a:br>
              <a:rPr lang="en-US" sz="1800" i="0" u="none" strike="noStrike" dirty="0">
                <a:solidFill>
                  <a:srgbClr val="1F2D5C"/>
                </a:solidFill>
                <a:latin typeface="Noto Sans"/>
                <a:ea typeface="Noto Sans"/>
                <a:cs typeface="Noto Sans"/>
                <a:sym typeface="Noto Sans"/>
              </a:rPr>
            </a:br>
            <a:r>
              <a:rPr lang="en-US" sz="1800" i="0" u="none" strike="noStrike" dirty="0">
                <a:solidFill>
                  <a:srgbClr val="1F2D5C"/>
                </a:solidFill>
                <a:latin typeface="Noto Sans"/>
                <a:ea typeface="Noto Sans"/>
                <a:cs typeface="Noto Sans"/>
                <a:sym typeface="Noto Sans"/>
              </a:rPr>
              <a:t>Scanned documents often yield "noisy" raw text (e.g., "Sec: 19 | T: 2ON | R: 14"). Later LLM parsing is required to normalize these values.</a:t>
            </a:r>
          </a:p>
        </p:txBody>
      </p:sp>
      <p:sp>
        <p:nvSpPr>
          <p:cNvPr id="4" name="AutoShape 4"/>
          <p:cNvSpPr/>
          <p:nvPr/>
        </p:nvSpPr>
        <p:spPr>
          <a:xfrm>
            <a:off x="6350000" y="1397000"/>
            <a:ext cx="5207000" cy="2540000"/>
          </a:xfrm>
          <a:prstGeom prst="roundRect">
            <a:avLst>
              <a:gd name="adj" fmla="val 4000"/>
            </a:avLst>
          </a:prstGeom>
          <a:solidFill>
            <a:srgbClr val="1F2D5C">
              <a:alpha val="5000"/>
            </a:srgbClr>
          </a:solidFill>
          <a:ln w="12700" cap="flat" cmpd="sng">
            <a:solidFill>
              <a:srgbClr val="1F2D5C">
                <a:alpha val="20000"/>
              </a:srgbClr>
            </a:solidFill>
            <a:prstDash val="solid"/>
            <a:round/>
          </a:ln>
        </p:spPr>
        <p:txBody>
          <a:bodyPr vert="horz" wrap="square" lIns="190500" tIns="190500" rIns="0" bIns="0" rtlCol="0" anchor="t" anchorCtr="0">
            <a:normAutofit/>
          </a:bodyPr>
          <a:lstStyle/>
          <a:p>
            <a:pPr indent="0" algn="l">
              <a:lnSpc>
                <a:spcPct val="125000"/>
              </a:lnSpc>
              <a:defRPr/>
            </a:pPr>
            <a:r>
              <a:rPr lang="en-US" sz="1400" i="0" u="none" strike="noStrike" dirty="0">
                <a:solidFill>
                  <a:srgbClr val="3A5BC7"/>
                </a:solidFill>
                <a:latin typeface="Noto Sans"/>
                <a:ea typeface="Noto Sans"/>
                <a:cs typeface="Noto Sans"/>
                <a:sym typeface="Noto Sans"/>
              </a:rPr>
              <a:t>Example Raw OCR Response:</a:t>
            </a:r>
            <a:endParaRPr lang="en-US" sz="1100" dirty="0"/>
          </a:p>
          <a:p>
            <a:pPr indent="0" algn="l">
              <a:lnSpc>
                <a:spcPct val="125000"/>
              </a:lnSpc>
            </a:pPr>
            <a:r>
              <a:rPr lang="en-US" sz="1400" i="0" u="none" strike="noStrike" dirty="0">
                <a:solidFill>
                  <a:srgbClr val="1F2D5C"/>
                </a:solidFill>
                <a:latin typeface="Noto Sans"/>
                <a:ea typeface="Noto Sans"/>
                <a:cs typeface="Noto Sans"/>
                <a:sym typeface="Noto Sans"/>
              </a:rPr>
              <a:t>"Section 21 Township 12 Range 13 Spotted Correct: YES"</a:t>
            </a:r>
          </a:p>
          <a:p>
            <a:pPr indent="0" algn="l">
              <a:lnSpc>
                <a:spcPct val="125000"/>
              </a:lnSpc>
            </a:pPr>
            <a:r>
              <a:rPr lang="en-US" sz="1400" i="1" u="none" strike="noStrike" dirty="0">
                <a:solidFill>
                  <a:srgbClr val="8D8D8D"/>
                </a:solidFill>
                <a:latin typeface="Noto Sans"/>
                <a:ea typeface="Noto Sans"/>
                <a:cs typeface="Noto Sans"/>
                <a:sym typeface="Noto Sans"/>
              </a:rPr>
              <a:t>Note: OCR provides the raw text; structure is added in Stage E.</a:t>
            </a:r>
          </a:p>
        </p:txBody>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22000" y="508000"/>
            <a:ext cx="508000" cy="50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CFCFC">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635000" y="381000"/>
            <a:ext cx="10922000" cy="762000"/>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3200" b="1" i="0" u="none" strike="noStrike">
                <a:solidFill>
                  <a:srgbClr val="1F2D5C"/>
                </a:solidFill>
                <a:latin typeface="Montserrat"/>
                <a:ea typeface="Montserrat"/>
                <a:cs typeface="Montserrat"/>
                <a:sym typeface="Montserrat"/>
              </a:rPr>
              <a:t>Stage E — STR Extraction Using LLM Vision</a:t>
            </a:r>
            <a:endParaRPr lang="en-US" sz="1100"/>
          </a:p>
        </p:txBody>
      </p:sp>
      <p:sp>
        <p:nvSpPr>
          <p:cNvPr id="3" name="AutoShape 3"/>
          <p:cNvSpPr/>
          <p:nvPr/>
        </p:nvSpPr>
        <p:spPr>
          <a:xfrm>
            <a:off x="635000" y="1397000"/>
            <a:ext cx="10922000" cy="4826000"/>
          </a:xfrm>
          <a:prstGeom prst="roundRect">
            <a:avLst>
              <a:gd name="adj" fmla="val 3157"/>
            </a:avLst>
          </a:prstGeom>
          <a:solidFill>
            <a:srgbClr val="DEF7F9">
              <a:alpha val="100000"/>
            </a:srgbClr>
          </a:solidFill>
          <a:ln w="25400" cap="flat" cmpd="sng">
            <a:noFill/>
            <a:prstDash val="solid"/>
            <a:round/>
          </a:ln>
        </p:spPr>
        <p:txBody>
          <a:bodyPr vert="horz" wrap="square" lIns="508000" tIns="381000" rIns="0" bIns="0" rtlCol="0" anchor="t" anchorCtr="0">
            <a:normAutofit/>
          </a:bodyPr>
          <a:lstStyle/>
          <a:p>
            <a:pPr indent="0" algn="l">
              <a:lnSpc>
                <a:spcPct val="125000"/>
              </a:lnSpc>
              <a:defRPr/>
            </a:pPr>
            <a:r>
              <a:rPr lang="en-US" sz="1800" b="1" i="0" u="none" strike="noStrike" dirty="0">
                <a:solidFill>
                  <a:srgbClr val="3A5BC7"/>
                </a:solidFill>
                <a:latin typeface="Noto Sans"/>
                <a:ea typeface="Noto Sans"/>
                <a:cs typeface="Noto Sans"/>
                <a:sym typeface="Noto Sans"/>
              </a:rPr>
              <a:t>Intelligent Normalization with Gemini:</a:t>
            </a:r>
            <a:endParaRPr lang="en-US" sz="1100" dirty="0"/>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Iterative Processing:</a:t>
            </a:r>
            <a:r>
              <a:rPr lang="en-US" sz="1800" b="0" i="0" u="none" strike="noStrike" dirty="0">
                <a:solidFill>
                  <a:srgbClr val="1F2D5C"/>
                </a:solidFill>
                <a:latin typeface="Noto Sans"/>
                <a:ea typeface="Noto Sans"/>
                <a:cs typeface="Noto Sans"/>
                <a:sym typeface="Noto Sans"/>
              </a:rPr>
              <a:t> </a:t>
            </a:r>
            <a:r>
              <a:rPr lang="en-US" sz="1800" b="0" i="0" u="none" strike="noStrike" dirty="0" err="1">
                <a:solidFill>
                  <a:srgbClr val="3A5BC7"/>
                </a:solidFill>
                <a:latin typeface="Noto Sans"/>
                <a:ea typeface="Noto Sans"/>
                <a:cs typeface="Noto Sans"/>
                <a:sym typeface="Noto Sans"/>
              </a:rPr>
              <a:t>run_str_csv_extraction</a:t>
            </a:r>
            <a:r>
              <a:rPr lang="en-US" sz="1800" b="0" i="0" u="none" strike="noStrike" dirty="0">
                <a:solidFill>
                  <a:srgbClr val="1F2D5C"/>
                </a:solidFill>
                <a:latin typeface="Noto Sans"/>
                <a:ea typeface="Noto Sans"/>
                <a:cs typeface="Noto Sans"/>
                <a:sym typeface="Noto Sans"/>
              </a:rPr>
              <a:t> iterates through all cropped unified images.</a:t>
            </a:r>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Extraction Logic:</a:t>
            </a:r>
            <a:r>
              <a:rPr lang="en-US" sz="1800" b="0" i="0" u="none" strike="noStrike" dirty="0">
                <a:solidFill>
                  <a:srgbClr val="1F2D5C"/>
                </a:solidFill>
                <a:latin typeface="Noto Sans"/>
                <a:ea typeface="Noto Sans"/>
                <a:cs typeface="Noto Sans"/>
                <a:sym typeface="Noto Sans"/>
              </a:rPr>
              <a:t> </a:t>
            </a:r>
            <a:r>
              <a:rPr lang="en-US" sz="1800" b="0" i="0" u="none" strike="noStrike" dirty="0" err="1">
                <a:solidFill>
                  <a:srgbClr val="3A5BC7"/>
                </a:solidFill>
                <a:latin typeface="Noto Sans"/>
                <a:ea typeface="Noto Sans"/>
                <a:cs typeface="Noto Sans"/>
                <a:sym typeface="Noto Sans"/>
              </a:rPr>
              <a:t>extract_str_from_image</a:t>
            </a:r>
            <a:r>
              <a:rPr lang="en-US" sz="1800" b="0" i="0" u="none" strike="noStrike" dirty="0">
                <a:solidFill>
                  <a:srgbClr val="1F2D5C"/>
                </a:solidFill>
                <a:latin typeface="Noto Sans"/>
                <a:ea typeface="Noto Sans"/>
                <a:cs typeface="Noto Sans"/>
                <a:sym typeface="Noto Sans"/>
              </a:rPr>
              <a:t> calls Gemini to identify discrete Section, Township, and Range fields.</a:t>
            </a:r>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Handling Formats:</a:t>
            </a:r>
            <a:r>
              <a:rPr lang="en-US" sz="1800" b="0" i="0" u="none" strike="noStrike" dirty="0">
                <a:solidFill>
                  <a:srgbClr val="1F2D5C"/>
                </a:solidFill>
                <a:latin typeface="Noto Sans"/>
                <a:ea typeface="Noto Sans"/>
                <a:cs typeface="Noto Sans"/>
                <a:sym typeface="Noto Sans"/>
              </a:rPr>
              <a:t> Normalizes complex formats like </a:t>
            </a:r>
            <a:r>
              <a:rPr lang="en-US" sz="1800" b="1" i="0" u="none" strike="noStrike" dirty="0">
                <a:solidFill>
                  <a:srgbClr val="1F2D5C"/>
                </a:solidFill>
                <a:latin typeface="Noto Sans"/>
                <a:ea typeface="Noto Sans"/>
                <a:cs typeface="Noto Sans"/>
                <a:sym typeface="Noto Sans"/>
              </a:rPr>
              <a:t>17N / 12E</a:t>
            </a:r>
            <a:r>
              <a:rPr lang="en-US" sz="1800" b="0" i="0" u="none" strike="noStrike" dirty="0">
                <a:solidFill>
                  <a:srgbClr val="1F2D5C"/>
                </a:solidFill>
                <a:latin typeface="Noto Sans"/>
                <a:ea typeface="Noto Sans"/>
                <a:cs typeface="Noto Sans"/>
                <a:sym typeface="Noto Sans"/>
              </a:rPr>
              <a:t> or </a:t>
            </a:r>
            <a:r>
              <a:rPr lang="en-US" sz="1800" b="1" i="0" u="none" strike="noStrike" dirty="0">
                <a:solidFill>
                  <a:srgbClr val="1F2D5C"/>
                </a:solidFill>
                <a:latin typeface="Noto Sans"/>
                <a:ea typeface="Noto Sans"/>
                <a:cs typeface="Noto Sans"/>
                <a:sym typeface="Noto Sans"/>
              </a:rPr>
              <a:t>27-N</a:t>
            </a:r>
            <a:r>
              <a:rPr lang="en-US" sz="1800" b="0" i="0" u="none" strike="noStrike" dirty="0">
                <a:solidFill>
                  <a:srgbClr val="1F2D5C"/>
                </a:solidFill>
                <a:latin typeface="Noto Sans"/>
                <a:ea typeface="Noto Sans"/>
                <a:cs typeface="Noto Sans"/>
                <a:sym typeface="Noto Sans"/>
              </a:rPr>
              <a:t> into standardized numeric/text fields.</a:t>
            </a:r>
          </a:p>
          <a:p>
            <a:pPr marL="228600" indent="-228600" algn="l">
              <a:lnSpc>
                <a:spcPct val="125000"/>
              </a:lnSpc>
              <a:buClr>
                <a:srgbClr val="1F2D5C"/>
              </a:buClr>
              <a:buChar char="•"/>
            </a:pPr>
            <a:r>
              <a:rPr lang="en-US" sz="1800" b="1" i="0" u="none" strike="noStrike" dirty="0">
                <a:solidFill>
                  <a:srgbClr val="1F2D5C"/>
                </a:solidFill>
                <a:latin typeface="Noto Sans"/>
                <a:ea typeface="Noto Sans"/>
                <a:cs typeface="Noto Sans"/>
                <a:sym typeface="Noto Sans"/>
              </a:rPr>
              <a:t>Intermediate Storage:</a:t>
            </a:r>
            <a:r>
              <a:rPr lang="en-US" sz="1800" b="0" i="0" u="none" strike="noStrike" dirty="0">
                <a:solidFill>
                  <a:srgbClr val="1F2D5C"/>
                </a:solidFill>
                <a:latin typeface="Noto Sans"/>
                <a:ea typeface="Noto Sans"/>
                <a:cs typeface="Noto Sans"/>
                <a:sym typeface="Noto Sans"/>
              </a:rPr>
              <a:t> Outputs are saved to a preliminary STR CSV for the final merge stage.</a:t>
            </a:r>
          </a:p>
          <a:p>
            <a:pPr indent="0" algn="l">
              <a:lnSpc>
                <a:spcPct val="125000"/>
              </a:lnSpc>
            </a:pPr>
            <a:r>
              <a:rPr lang="en-US" sz="1800" b="0" i="1" u="none" strike="noStrike" dirty="0">
                <a:solidFill>
                  <a:srgbClr val="1F2D5C"/>
                </a:solidFill>
                <a:latin typeface="Noto Sans"/>
                <a:ea typeface="Noto Sans"/>
                <a:cs typeface="Noto Sans"/>
                <a:sym typeface="Noto Sans"/>
              </a:rPr>
              <a:t>This stage bridges the gap between raw OCR noise and high-quality structured database fields.</a:t>
            </a:r>
          </a:p>
        </p:txBody>
      </p:sp>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922000" y="508000"/>
            <a:ext cx="508000" cy="508000"/>
          </a:xfrm>
          <a:prstGeom prst="rect">
            <a:avLst/>
          </a:prstGeom>
        </p:spPr>
      </p:pic>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2772</Words>
  <Application>Microsoft Office PowerPoint</Application>
  <PresentationFormat>Widescreen</PresentationFormat>
  <Paragraphs>263</Paragraphs>
  <Slides>21</Slides>
  <Notes>21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21</vt:i4>
      </vt:variant>
    </vt:vector>
  </HeadingPairs>
  <TitlesOfParts>
    <vt:vector size="28" baseType="lpstr">
      <vt:lpstr>Arial</vt:lpstr>
      <vt:lpstr>monospace</vt:lpstr>
      <vt:lpstr>Montserrat</vt:lpstr>
      <vt:lpstr>Noto Sans</vt:lpstr>
      <vt:lpstr>Noto Sans SC</vt:lpstr>
      <vt:lpstr>Office 主题​​</vt:lpstr>
      <vt:lpstr>默认主题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akshay kumar</cp:lastModifiedBy>
  <cp:revision>1</cp:revision>
  <dcterms:modified xsi:type="dcterms:W3CDTF">2026-02-11T01:29:05Z</dcterms:modified>
</cp:coreProperties>
</file>